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5"/>
  </p:sldMasterIdLst>
  <p:notesMasterIdLst>
    <p:notesMasterId r:id="rId38"/>
  </p:notesMasterIdLst>
  <p:handoutMasterIdLst>
    <p:handoutMasterId r:id="rId39"/>
  </p:handoutMasterIdLst>
  <p:sldIdLst>
    <p:sldId id="369" r:id="rId6"/>
    <p:sldId id="371" r:id="rId7"/>
    <p:sldId id="379" r:id="rId8"/>
    <p:sldId id="372" r:id="rId9"/>
    <p:sldId id="374" r:id="rId10"/>
    <p:sldId id="373" r:id="rId11"/>
    <p:sldId id="375" r:id="rId12"/>
    <p:sldId id="376" r:id="rId13"/>
    <p:sldId id="380" r:id="rId14"/>
    <p:sldId id="381" r:id="rId15"/>
    <p:sldId id="385" r:id="rId16"/>
    <p:sldId id="386" r:id="rId17"/>
    <p:sldId id="387" r:id="rId18"/>
    <p:sldId id="383" r:id="rId19"/>
    <p:sldId id="389" r:id="rId20"/>
    <p:sldId id="384" r:id="rId21"/>
    <p:sldId id="388" r:id="rId22"/>
    <p:sldId id="401" r:id="rId23"/>
    <p:sldId id="382" r:id="rId24"/>
    <p:sldId id="390" r:id="rId25"/>
    <p:sldId id="391" r:id="rId26"/>
    <p:sldId id="392" r:id="rId27"/>
    <p:sldId id="400" r:id="rId28"/>
    <p:sldId id="399" r:id="rId29"/>
    <p:sldId id="393" r:id="rId30"/>
    <p:sldId id="403" r:id="rId31"/>
    <p:sldId id="394" r:id="rId32"/>
    <p:sldId id="397" r:id="rId33"/>
    <p:sldId id="395" r:id="rId34"/>
    <p:sldId id="398" r:id="rId35"/>
    <p:sldId id="405" r:id="rId36"/>
    <p:sldId id="406" r:id="rId37"/>
  </p:sldIdLst>
  <p:sldSz cx="24384000" cy="13716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Environnement de développement" id="{F87711B2-D307-4E89-8B9C-39C5C1942A71}">
          <p14:sldIdLst>
            <p14:sldId id="369"/>
          </p14:sldIdLst>
        </p14:section>
        <p14:section name="La structure d'une application" id="{0CDA7993-368E-41B3-9C5A-5E180538F90D}">
          <p14:sldIdLst>
            <p14:sldId id="371"/>
            <p14:sldId id="379"/>
            <p14:sldId id="372"/>
            <p14:sldId id="374"/>
            <p14:sldId id="373"/>
            <p14:sldId id="375"/>
          </p14:sldIdLst>
        </p14:section>
        <p14:section name="Exécuter et débugger l'application" id="{E9058FF3-95BB-496E-B6B2-1BD7341951AF}">
          <p14:sldIdLst>
            <p14:sldId id="376"/>
            <p14:sldId id="380"/>
            <p14:sldId id="381"/>
            <p14:sldId id="385"/>
            <p14:sldId id="386"/>
            <p14:sldId id="387"/>
            <p14:sldId id="383"/>
            <p14:sldId id="389"/>
            <p14:sldId id="384"/>
            <p14:sldId id="388"/>
            <p14:sldId id="401"/>
            <p14:sldId id="382"/>
            <p14:sldId id="390"/>
            <p14:sldId id="391"/>
            <p14:sldId id="392"/>
            <p14:sldId id="400"/>
          </p14:sldIdLst>
        </p14:section>
        <p14:section name="Architecture technique et place de SinBad" id="{0496B244-1B86-4981-8452-CBDECDA05D93}">
          <p14:sldIdLst>
            <p14:sldId id="399"/>
            <p14:sldId id="393"/>
            <p14:sldId id="403"/>
            <p14:sldId id="394"/>
            <p14:sldId id="397"/>
            <p14:sldId id="395"/>
            <p14:sldId id="398"/>
          </p14:sldIdLst>
        </p14:section>
        <p14:section name="Synthèse" id="{2BBDE3DD-E12F-4653-B70A-FC92216117A9}">
          <p14:sldIdLst>
            <p14:sldId id="405"/>
            <p14:sldId id="4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OPFER Julien" initials="KJ" lastIdx="1" clrIdx="0">
    <p:extLst>
      <p:ext uri="{19B8F6BF-5375-455C-9EA6-DF929625EA0E}">
        <p15:presenceInfo xmlns:p15="http://schemas.microsoft.com/office/powerpoint/2012/main" userId="S-1-5-21-2000478354-2145943105-1644491937-9193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33D2C5"/>
    <a:srgbClr val="003A8D"/>
    <a:srgbClr val="E7473D"/>
    <a:srgbClr val="0C4392"/>
    <a:srgbClr val="F25246"/>
    <a:srgbClr val="F05146"/>
    <a:srgbClr val="285C99"/>
    <a:srgbClr val="1C3255"/>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0698" autoAdjust="0"/>
  </p:normalViewPr>
  <p:slideViewPr>
    <p:cSldViewPr snapToGrid="0">
      <p:cViewPr varScale="1">
        <p:scale>
          <a:sx n="36" d="100"/>
          <a:sy n="36" d="100"/>
        </p:scale>
        <p:origin x="1542" y="96"/>
      </p:cViewPr>
      <p:guideLst/>
    </p:cSldViewPr>
  </p:slideViewPr>
  <p:outlineViewPr>
    <p:cViewPr>
      <p:scale>
        <a:sx n="33" d="100"/>
        <a:sy n="33" d="100"/>
      </p:scale>
      <p:origin x="0" y="-7398"/>
    </p:cViewPr>
  </p:outlineViewPr>
  <p:notesTextViewPr>
    <p:cViewPr>
      <p:scale>
        <a:sx n="3" d="2"/>
        <a:sy n="3" d="2"/>
      </p:scale>
      <p:origin x="0" y="0"/>
    </p:cViewPr>
  </p:notesTextViewPr>
  <p:sorterViewPr>
    <p:cViewPr>
      <p:scale>
        <a:sx n="100" d="100"/>
        <a:sy n="100" d="100"/>
      </p:scale>
      <p:origin x="0" y="-12816"/>
    </p:cViewPr>
  </p:sorterViewPr>
  <p:notesViewPr>
    <p:cSldViewPr snapToGrid="0">
      <p:cViewPr>
        <p:scale>
          <a:sx n="125" d="100"/>
          <a:sy n="125" d="100"/>
        </p:scale>
        <p:origin x="30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7FAA41-04A4-4F23-9A5A-315CEFE51309}" type="datetimeFigureOut">
              <a:rPr lang="fr-FR" smtClean="0"/>
              <a:t>27/04/2023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93FF8F-81A3-4133-BC52-824576C0FAB7}" type="slidenum">
              <a:rPr lang="fr-FR" smtClean="0"/>
              <a:t>‹N°›</a:t>
            </a:fld>
            <a:endParaRPr lang="fr-FR"/>
          </a:p>
        </p:txBody>
      </p:sp>
    </p:spTree>
    <p:extLst>
      <p:ext uri="{BB962C8B-B14F-4D97-AF65-F5344CB8AC3E}">
        <p14:creationId xmlns:p14="http://schemas.microsoft.com/office/powerpoint/2010/main" val="2429991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es commentaires 4"/>
          <p:cNvSpPr>
            <a:spLocks noGrp="1"/>
          </p:cNvSpPr>
          <p:nvPr>
            <p:ph type="body" sz="quarter" idx="3"/>
          </p:nvPr>
        </p:nvSpPr>
        <p:spPr>
          <a:xfrm>
            <a:off x="228600" y="2883984"/>
            <a:ext cx="6428678" cy="5970084"/>
          </a:xfrm>
          <a:prstGeom prst="rect">
            <a:avLst/>
          </a:prstGeom>
        </p:spPr>
        <p:txBody>
          <a:bodyPr vert="horz" lIns="91440" tIns="45720" rIns="91440" bIns="45720" rtlCol="0"/>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numéro de diapositive 6"/>
          <p:cNvSpPr>
            <a:spLocks noGrp="1"/>
          </p:cNvSpPr>
          <p:nvPr>
            <p:ph type="sldNum" sz="quarter" idx="5"/>
          </p:nvPr>
        </p:nvSpPr>
        <p:spPr>
          <a:xfrm>
            <a:off x="3884613" y="8854068"/>
            <a:ext cx="2971800" cy="289932"/>
          </a:xfrm>
          <a:prstGeom prst="rect">
            <a:avLst/>
          </a:prstGeom>
        </p:spPr>
        <p:txBody>
          <a:bodyPr vert="horz" lIns="91440" tIns="45720" rIns="91440" bIns="45720" rtlCol="0" anchor="b"/>
          <a:lstStyle>
            <a:lvl1pPr algn="r">
              <a:defRPr sz="1200"/>
            </a:lvl1pPr>
          </a:lstStyle>
          <a:p>
            <a:fld id="{B69D4CE5-1A0E-49ED-AA3E-F82EEF3E7B76}" type="slidenum">
              <a:rPr lang="fr-FR" smtClean="0"/>
              <a:t>‹N°›</a:t>
            </a:fld>
            <a:endParaRPr lang="fr-FR" dirty="0"/>
          </a:p>
        </p:txBody>
      </p:sp>
      <p:sp>
        <p:nvSpPr>
          <p:cNvPr id="8" name="Espace réservé de l'image des diapositives 7"/>
          <p:cNvSpPr>
            <a:spLocks noGrp="1" noRot="1" noChangeAspect="1"/>
          </p:cNvSpPr>
          <p:nvPr>
            <p:ph type="sldImg" idx="2"/>
          </p:nvPr>
        </p:nvSpPr>
        <p:spPr>
          <a:xfrm>
            <a:off x="1076093" y="250902"/>
            <a:ext cx="4510668" cy="2537251"/>
          </a:xfrm>
          <a:prstGeom prst="rect">
            <a:avLst/>
          </a:prstGeom>
          <a:noFill/>
          <a:ln w="12700">
            <a:solidFill>
              <a:prstClr val="black"/>
            </a:solidFill>
          </a:ln>
        </p:spPr>
        <p:txBody>
          <a:bodyPr vert="horz" lIns="91440" tIns="45720" rIns="91440" bIns="45720" rtlCol="0" anchor="ctr"/>
          <a:lstStyle/>
          <a:p>
            <a:endParaRPr lang="fr-FR"/>
          </a:p>
        </p:txBody>
      </p:sp>
    </p:spTree>
    <p:extLst>
      <p:ext uri="{BB962C8B-B14F-4D97-AF65-F5344CB8AC3E}">
        <p14:creationId xmlns:p14="http://schemas.microsoft.com/office/powerpoint/2010/main" val="3817531586"/>
      </p:ext>
    </p:extLst>
  </p:cSld>
  <p:clrMap bg1="lt1" tx1="dk1" bg2="lt2" tx2="dk2" accent1="accent1" accent2="accent2" accent3="accent3" accent4="accent4" accent5="accent5" accent6="accent6" hlink="hlink" folHlink="folHlink"/>
  <p:hf hdr="0" ftr="0" dt="0"/>
  <p:notesStyle>
    <a:lvl1pPr marL="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177800"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3571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5349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714375"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a:t>
            </a:fld>
            <a:endParaRPr lang="fr-FR" dirty="0"/>
          </a:p>
        </p:txBody>
      </p:sp>
    </p:spTree>
    <p:extLst>
      <p:ext uri="{BB962C8B-B14F-4D97-AF65-F5344CB8AC3E}">
        <p14:creationId xmlns:p14="http://schemas.microsoft.com/office/powerpoint/2010/main" val="92610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10</a:t>
            </a:fld>
            <a:endParaRPr lang="fr-FR" dirty="0"/>
          </a:p>
        </p:txBody>
      </p:sp>
    </p:spTree>
    <p:extLst>
      <p:ext uri="{BB962C8B-B14F-4D97-AF65-F5344CB8AC3E}">
        <p14:creationId xmlns:p14="http://schemas.microsoft.com/office/powerpoint/2010/main" val="53318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11</a:t>
            </a:fld>
            <a:endParaRPr lang="fr-FR" dirty="0"/>
          </a:p>
        </p:txBody>
      </p:sp>
    </p:spTree>
    <p:extLst>
      <p:ext uri="{BB962C8B-B14F-4D97-AF65-F5344CB8AC3E}">
        <p14:creationId xmlns:p14="http://schemas.microsoft.com/office/powerpoint/2010/main" val="224308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ebdings" panose="05030102010509060703" pitchFamily="18"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12</a:t>
            </a:fld>
            <a:endParaRPr lang="fr-FR" dirty="0"/>
          </a:p>
        </p:txBody>
      </p:sp>
    </p:spTree>
    <p:extLst>
      <p:ext uri="{BB962C8B-B14F-4D97-AF65-F5344CB8AC3E}">
        <p14:creationId xmlns:p14="http://schemas.microsoft.com/office/powerpoint/2010/main" val="12476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13</a:t>
            </a:fld>
            <a:endParaRPr lang="fr-FR" dirty="0"/>
          </a:p>
        </p:txBody>
      </p:sp>
    </p:spTree>
    <p:extLst>
      <p:ext uri="{BB962C8B-B14F-4D97-AF65-F5344CB8AC3E}">
        <p14:creationId xmlns:p14="http://schemas.microsoft.com/office/powerpoint/2010/main" val="1102092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14</a:t>
            </a:fld>
            <a:endParaRPr lang="fr-FR" dirty="0"/>
          </a:p>
        </p:txBody>
      </p:sp>
    </p:spTree>
    <p:extLst>
      <p:ext uri="{BB962C8B-B14F-4D97-AF65-F5344CB8AC3E}">
        <p14:creationId xmlns:p14="http://schemas.microsoft.com/office/powerpoint/2010/main" val="2120826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15</a:t>
            </a:fld>
            <a:endParaRPr lang="fr-FR" dirty="0"/>
          </a:p>
        </p:txBody>
      </p:sp>
    </p:spTree>
    <p:extLst>
      <p:ext uri="{BB962C8B-B14F-4D97-AF65-F5344CB8AC3E}">
        <p14:creationId xmlns:p14="http://schemas.microsoft.com/office/powerpoint/2010/main" val="205533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16</a:t>
            </a:fld>
            <a:endParaRPr lang="fr-FR" dirty="0"/>
          </a:p>
        </p:txBody>
      </p:sp>
    </p:spTree>
    <p:extLst>
      <p:ext uri="{BB962C8B-B14F-4D97-AF65-F5344CB8AC3E}">
        <p14:creationId xmlns:p14="http://schemas.microsoft.com/office/powerpoint/2010/main" val="365896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17</a:t>
            </a:fld>
            <a:endParaRPr lang="fr-FR" dirty="0"/>
          </a:p>
        </p:txBody>
      </p:sp>
    </p:spTree>
    <p:extLst>
      <p:ext uri="{BB962C8B-B14F-4D97-AF65-F5344CB8AC3E}">
        <p14:creationId xmlns:p14="http://schemas.microsoft.com/office/powerpoint/2010/main" val="59062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18</a:t>
            </a:fld>
            <a:endParaRPr lang="fr-FR" dirty="0"/>
          </a:p>
        </p:txBody>
      </p:sp>
    </p:spTree>
    <p:extLst>
      <p:ext uri="{BB962C8B-B14F-4D97-AF65-F5344CB8AC3E}">
        <p14:creationId xmlns:p14="http://schemas.microsoft.com/office/powerpoint/2010/main" val="394511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19</a:t>
            </a:fld>
            <a:endParaRPr lang="fr-FR" dirty="0"/>
          </a:p>
        </p:txBody>
      </p:sp>
    </p:spTree>
    <p:extLst>
      <p:ext uri="{BB962C8B-B14F-4D97-AF65-F5344CB8AC3E}">
        <p14:creationId xmlns:p14="http://schemas.microsoft.com/office/powerpoint/2010/main" val="35167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78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a:t>
            </a:fld>
            <a:endParaRPr lang="fr-FR" dirty="0"/>
          </a:p>
        </p:txBody>
      </p:sp>
    </p:spTree>
    <p:extLst>
      <p:ext uri="{BB962C8B-B14F-4D97-AF65-F5344CB8AC3E}">
        <p14:creationId xmlns:p14="http://schemas.microsoft.com/office/powerpoint/2010/main" val="826983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20</a:t>
            </a:fld>
            <a:endParaRPr lang="fr-FR" dirty="0"/>
          </a:p>
        </p:txBody>
      </p:sp>
    </p:spTree>
    <p:extLst>
      <p:ext uri="{BB962C8B-B14F-4D97-AF65-F5344CB8AC3E}">
        <p14:creationId xmlns:p14="http://schemas.microsoft.com/office/powerpoint/2010/main" val="486149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21</a:t>
            </a:fld>
            <a:endParaRPr lang="fr-FR" dirty="0"/>
          </a:p>
        </p:txBody>
      </p:sp>
    </p:spTree>
    <p:extLst>
      <p:ext uri="{BB962C8B-B14F-4D97-AF65-F5344CB8AC3E}">
        <p14:creationId xmlns:p14="http://schemas.microsoft.com/office/powerpoint/2010/main" val="3908770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22</a:t>
            </a:fld>
            <a:endParaRPr lang="fr-FR" dirty="0"/>
          </a:p>
        </p:txBody>
      </p:sp>
    </p:spTree>
    <p:extLst>
      <p:ext uri="{BB962C8B-B14F-4D97-AF65-F5344CB8AC3E}">
        <p14:creationId xmlns:p14="http://schemas.microsoft.com/office/powerpoint/2010/main" val="3865706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23</a:t>
            </a:fld>
            <a:endParaRPr lang="fr-FR" dirty="0"/>
          </a:p>
        </p:txBody>
      </p:sp>
    </p:spTree>
    <p:extLst>
      <p:ext uri="{BB962C8B-B14F-4D97-AF65-F5344CB8AC3E}">
        <p14:creationId xmlns:p14="http://schemas.microsoft.com/office/powerpoint/2010/main" val="2191443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25</a:t>
            </a:fld>
            <a:endParaRPr lang="fr-FR" dirty="0"/>
          </a:p>
        </p:txBody>
      </p:sp>
    </p:spTree>
    <p:extLst>
      <p:ext uri="{BB962C8B-B14F-4D97-AF65-F5344CB8AC3E}">
        <p14:creationId xmlns:p14="http://schemas.microsoft.com/office/powerpoint/2010/main" val="331961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26</a:t>
            </a:fld>
            <a:endParaRPr lang="fr-FR" dirty="0"/>
          </a:p>
        </p:txBody>
      </p:sp>
    </p:spTree>
    <p:extLst>
      <p:ext uri="{BB962C8B-B14F-4D97-AF65-F5344CB8AC3E}">
        <p14:creationId xmlns:p14="http://schemas.microsoft.com/office/powerpoint/2010/main" val="1031458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27</a:t>
            </a:fld>
            <a:endParaRPr lang="fr-FR" dirty="0"/>
          </a:p>
        </p:txBody>
      </p:sp>
    </p:spTree>
    <p:extLst>
      <p:ext uri="{BB962C8B-B14F-4D97-AF65-F5344CB8AC3E}">
        <p14:creationId xmlns:p14="http://schemas.microsoft.com/office/powerpoint/2010/main" val="375188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ebdings" panose="05030102010509060703" pitchFamily="18"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28</a:t>
            </a:fld>
            <a:endParaRPr lang="fr-FR" dirty="0"/>
          </a:p>
        </p:txBody>
      </p:sp>
    </p:spTree>
    <p:extLst>
      <p:ext uri="{BB962C8B-B14F-4D97-AF65-F5344CB8AC3E}">
        <p14:creationId xmlns:p14="http://schemas.microsoft.com/office/powerpoint/2010/main" val="52141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29</a:t>
            </a:fld>
            <a:endParaRPr lang="fr-FR" dirty="0"/>
          </a:p>
        </p:txBody>
      </p:sp>
    </p:spTree>
    <p:extLst>
      <p:ext uri="{BB962C8B-B14F-4D97-AF65-F5344CB8AC3E}">
        <p14:creationId xmlns:p14="http://schemas.microsoft.com/office/powerpoint/2010/main" val="218328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pPr marL="0" indent="0">
              <a:buFont typeface="Webdings" panose="05030102010509060703" pitchFamily="18" charset="2"/>
              <a:buNone/>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a:t>
            </a:fld>
            <a:endParaRPr lang="fr-FR" dirty="0"/>
          </a:p>
        </p:txBody>
      </p:sp>
    </p:spTree>
    <p:extLst>
      <p:ext uri="{BB962C8B-B14F-4D97-AF65-F5344CB8AC3E}">
        <p14:creationId xmlns:p14="http://schemas.microsoft.com/office/powerpoint/2010/main" val="276644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a:t>
            </a:fld>
            <a:endParaRPr lang="fr-FR" dirty="0"/>
          </a:p>
        </p:txBody>
      </p:sp>
    </p:spTree>
    <p:extLst>
      <p:ext uri="{BB962C8B-B14F-4D97-AF65-F5344CB8AC3E}">
        <p14:creationId xmlns:p14="http://schemas.microsoft.com/office/powerpoint/2010/main" val="422643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5</a:t>
            </a:fld>
            <a:endParaRPr lang="fr-FR" dirty="0"/>
          </a:p>
        </p:txBody>
      </p:sp>
    </p:spTree>
    <p:extLst>
      <p:ext uri="{BB962C8B-B14F-4D97-AF65-F5344CB8AC3E}">
        <p14:creationId xmlns:p14="http://schemas.microsoft.com/office/powerpoint/2010/main" val="1470084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6</a:t>
            </a:fld>
            <a:endParaRPr lang="fr-FR" dirty="0"/>
          </a:p>
        </p:txBody>
      </p:sp>
    </p:spTree>
    <p:extLst>
      <p:ext uri="{BB962C8B-B14F-4D97-AF65-F5344CB8AC3E}">
        <p14:creationId xmlns:p14="http://schemas.microsoft.com/office/powerpoint/2010/main" val="101231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7</a:t>
            </a:fld>
            <a:endParaRPr lang="fr-FR" dirty="0"/>
          </a:p>
        </p:txBody>
      </p:sp>
    </p:spTree>
    <p:extLst>
      <p:ext uri="{BB962C8B-B14F-4D97-AF65-F5344CB8AC3E}">
        <p14:creationId xmlns:p14="http://schemas.microsoft.com/office/powerpoint/2010/main" val="1041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8</a:t>
            </a:fld>
            <a:endParaRPr lang="fr-FR" dirty="0"/>
          </a:p>
        </p:txBody>
      </p:sp>
    </p:spTree>
    <p:extLst>
      <p:ext uri="{BB962C8B-B14F-4D97-AF65-F5344CB8AC3E}">
        <p14:creationId xmlns:p14="http://schemas.microsoft.com/office/powerpoint/2010/main" val="328516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9</a:t>
            </a:fld>
            <a:endParaRPr lang="fr-FR" dirty="0"/>
          </a:p>
        </p:txBody>
      </p:sp>
    </p:spTree>
    <p:extLst>
      <p:ext uri="{BB962C8B-B14F-4D97-AF65-F5344CB8AC3E}">
        <p14:creationId xmlns:p14="http://schemas.microsoft.com/office/powerpoint/2010/main" val="1111535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principal">
    <p:spTree>
      <p:nvGrpSpPr>
        <p:cNvPr id="1" name=""/>
        <p:cNvGrpSpPr/>
        <p:nvPr/>
      </p:nvGrpSpPr>
      <p:grpSpPr>
        <a:xfrm>
          <a:off x="0" y="0"/>
          <a:ext cx="0" cy="0"/>
          <a:chOff x="0" y="0"/>
          <a:chExt cx="0" cy="0"/>
        </a:xfrm>
      </p:grpSpPr>
      <p:sp>
        <p:nvSpPr>
          <p:cNvPr id="7" name="Rectangle à coins arrondis 6"/>
          <p:cNvSpPr/>
          <p:nvPr userDrawn="1"/>
        </p:nvSpPr>
        <p:spPr>
          <a:xfrm>
            <a:off x="533400" y="381002"/>
            <a:ext cx="23317200" cy="110998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8" name="Rectangle à coins arrondis 7"/>
          <p:cNvSpPr/>
          <p:nvPr userDrawn="1"/>
        </p:nvSpPr>
        <p:spPr>
          <a:xfrm>
            <a:off x="533400" y="381002"/>
            <a:ext cx="23317200" cy="110998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2" name="Title 1"/>
          <p:cNvSpPr>
            <a:spLocks noGrp="1"/>
          </p:cNvSpPr>
          <p:nvPr>
            <p:ph type="ctrTitle"/>
          </p:nvPr>
        </p:nvSpPr>
        <p:spPr>
          <a:xfrm>
            <a:off x="9760016" y="3305128"/>
            <a:ext cx="11575983" cy="4290912"/>
          </a:xfrm>
          <a:prstGeom prst="rect">
            <a:avLst/>
          </a:prstGeom>
        </p:spPr>
        <p:txBody>
          <a:bodyPr anchor="b"/>
          <a:lstStyle>
            <a:lvl1pPr algn="l">
              <a:defRPr sz="12000">
                <a:solidFill>
                  <a:schemeClr val="bg1">
                    <a:lumMod val="95000"/>
                  </a:schemeClr>
                </a:solidFill>
              </a:defRPr>
            </a:lvl1pPr>
          </a:lstStyle>
          <a:p>
            <a:r>
              <a:rPr lang="fr-FR" smtClean="0"/>
              <a:t>Modifiez le style du titre</a:t>
            </a:r>
            <a:endParaRPr lang="en-US" dirty="0"/>
          </a:p>
        </p:txBody>
      </p:sp>
      <p:sp>
        <p:nvSpPr>
          <p:cNvPr id="3" name="Subtitle 2"/>
          <p:cNvSpPr>
            <a:spLocks noGrp="1"/>
          </p:cNvSpPr>
          <p:nvPr>
            <p:ph type="subTitle" idx="1"/>
          </p:nvPr>
        </p:nvSpPr>
        <p:spPr>
          <a:xfrm>
            <a:off x="9760016" y="7939448"/>
            <a:ext cx="11575983" cy="2576152"/>
          </a:xfrm>
          <a:prstGeom prst="rect">
            <a:avLst/>
          </a:prstGeom>
        </p:spPr>
        <p:txBody>
          <a:bodyPr/>
          <a:lstStyle>
            <a:lvl1pPr marL="0" indent="0" algn="l">
              <a:buNone/>
              <a:defRPr sz="4800">
                <a:solidFill>
                  <a:schemeClr val="bg1">
                    <a:lumMod val="9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Modifier le style des sous-titres du masque</a:t>
            </a:r>
            <a:endParaRPr lang="en-US" dirty="0"/>
          </a:p>
        </p:txBody>
      </p:sp>
      <p:sp>
        <p:nvSpPr>
          <p:cNvPr id="9" name="Rectangle 13"/>
          <p:cNvSpPr/>
          <p:nvPr userDrawn="1"/>
        </p:nvSpPr>
        <p:spPr>
          <a:xfrm>
            <a:off x="9760017" y="7717371"/>
            <a:ext cx="10750718" cy="91438"/>
          </a:xfrm>
          <a:custGeom>
            <a:avLst/>
            <a:gdLst>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42863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42863 w 5342021"/>
              <a:gd name="connsiteY4" fmla="*/ 0 h 45719"/>
              <a:gd name="connsiteX0" fmla="*/ 42863 w 5375359"/>
              <a:gd name="connsiteY0" fmla="*/ 0 h 45719"/>
              <a:gd name="connsiteX1" fmla="*/ 5375359 w 5375359"/>
              <a:gd name="connsiteY1" fmla="*/ 4762 h 45719"/>
              <a:gd name="connsiteX2" fmla="*/ 5342021 w 5375359"/>
              <a:gd name="connsiteY2" fmla="*/ 45719 h 45719"/>
              <a:gd name="connsiteX3" fmla="*/ 0 w 5375359"/>
              <a:gd name="connsiteY3" fmla="*/ 45719 h 45719"/>
              <a:gd name="connsiteX4" fmla="*/ 42863 w 5375359"/>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359" h="45719">
                <a:moveTo>
                  <a:pt x="42863" y="0"/>
                </a:moveTo>
                <a:lnTo>
                  <a:pt x="5375359" y="4762"/>
                </a:lnTo>
                <a:lnTo>
                  <a:pt x="5342021" y="45719"/>
                </a:lnTo>
                <a:lnTo>
                  <a:pt x="0" y="45719"/>
                </a:lnTo>
                <a:lnTo>
                  <a:pt x="42863" y="0"/>
                </a:lnTo>
                <a:close/>
              </a:path>
            </a:pathLst>
          </a:custGeom>
          <a:gradFill flip="none" rotWithShape="1">
            <a:gsLst>
              <a:gs pos="0">
                <a:srgbClr val="285C99"/>
              </a:gs>
              <a:gs pos="78000">
                <a:srgbClr val="285C99"/>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03989" y="11611441"/>
            <a:ext cx="2037210" cy="1882818"/>
          </a:xfrm>
          <a:prstGeom prst="rect">
            <a:avLst/>
          </a:prstGeom>
        </p:spPr>
      </p:pic>
      <p:pic>
        <p:nvPicPr>
          <p:cNvPr id="11" name="Imag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47292" y="12699754"/>
            <a:ext cx="3019608" cy="378968"/>
          </a:xfrm>
          <a:prstGeom prst="rect">
            <a:avLst/>
          </a:prstGeom>
        </p:spPr>
      </p:pic>
      <p:pic>
        <p:nvPicPr>
          <p:cNvPr id="12" name="Imag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6213" y="12614543"/>
            <a:ext cx="1062950" cy="549390"/>
          </a:xfrm>
          <a:prstGeom prst="rect">
            <a:avLst/>
          </a:prstGeom>
        </p:spPr>
      </p:pic>
    </p:spTree>
    <p:extLst>
      <p:ext uri="{BB962C8B-B14F-4D97-AF65-F5344CB8AC3E}">
        <p14:creationId xmlns:p14="http://schemas.microsoft.com/office/powerpoint/2010/main" val="28628745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userDrawn="1"/>
        </p:nvGrpSpPr>
        <p:grpSpPr>
          <a:xfrm>
            <a:off x="124305" y="12306828"/>
            <a:ext cx="1260000" cy="1260000"/>
            <a:chOff x="11254317" y="5942649"/>
            <a:chExt cx="630000" cy="630000"/>
          </a:xfrm>
        </p:grpSpPr>
        <p:sp>
          <p:nvSpPr>
            <p:cNvPr id="14"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2675465" y="12886262"/>
            <a:ext cx="21031201"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Prise en main de l'environnement de développement</a:t>
            </a:r>
            <a:endParaRPr lang="fr-FR" dirty="0"/>
          </a:p>
        </p:txBody>
      </p:sp>
      <p:sp>
        <p:nvSpPr>
          <p:cNvPr id="20"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166144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vide (PIP)">
    <p:bg>
      <p:bgPr>
        <a:solidFill>
          <a:srgbClr val="003A8D"/>
        </a:solidFill>
        <a:effectLst/>
      </p:bgPr>
    </p:bg>
    <p:spTree>
      <p:nvGrpSpPr>
        <p:cNvPr id="1" name=""/>
        <p:cNvGrpSpPr/>
        <p:nvPr/>
      </p:nvGrpSpPr>
      <p:grpSpPr>
        <a:xfrm>
          <a:off x="0" y="0"/>
          <a:ext cx="0" cy="0"/>
          <a:chOff x="0" y="0"/>
          <a:chExt cx="0" cy="0"/>
        </a:xfrm>
      </p:grpSpPr>
      <p:sp>
        <p:nvSpPr>
          <p:cNvPr id="9" name="Rectangle 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42000" cy="450851"/>
          </a:xfrm>
          <a:prstGeom prst="rect">
            <a:avLst/>
          </a:prstGeom>
        </p:spPr>
        <p:txBody>
          <a:bodyPr anchor="ctr"/>
          <a:lstStyle>
            <a:lvl1pPr>
              <a:defRPr lang="fr-FR" sz="1800" kern="1200" spc="300" dirty="0" smtClean="0">
                <a:solidFill>
                  <a:srgbClr val="003A8D"/>
                </a:solidFill>
                <a:latin typeface="Segoe UI" panose="020B0502040204020203" pitchFamily="34" charset="0"/>
                <a:ea typeface="+mn-ea"/>
                <a:cs typeface="Segoe UI" panose="020B0502040204020203" pitchFamily="34" charset="0"/>
              </a:defRPr>
            </a:lvl1pPr>
          </a:lstStyle>
          <a:p>
            <a:pPr algn="ctr"/>
            <a:r>
              <a:rPr lang="fr-FR" smtClean="0"/>
              <a:t>DEVWEBSPID - Prise en main de l'environnement de développement</a:t>
            </a:r>
            <a:endParaRPr lang="fr-FR" dirty="0"/>
          </a:p>
        </p:txBody>
      </p:sp>
      <p:sp>
        <p:nvSpPr>
          <p:cNvPr id="21"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3"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8"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6374199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itre fond bleu">
    <p:bg>
      <p:bgPr>
        <a:solidFill>
          <a:srgbClr val="003A8D"/>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baseline="0"/>
            </a:lvl1pPr>
          </a:lstStyle>
          <a:p>
            <a:r>
              <a:rPr lang="fr-FR" dirty="0" smtClean="0"/>
              <a:t>Cliquer sur l'icône pour insérer une image OU supprimer cette zone si non utilisée</a:t>
            </a:r>
            <a:endParaRPr lang="fr-FR" dirty="0"/>
          </a:p>
        </p:txBody>
      </p:sp>
      <p:sp>
        <p:nvSpPr>
          <p:cNvPr id="2" name="Titre 1"/>
          <p:cNvSpPr>
            <a:spLocks noGrp="1"/>
          </p:cNvSpPr>
          <p:nvPr>
            <p:ph type="title"/>
          </p:nvPr>
        </p:nvSpPr>
        <p:spPr>
          <a:xfrm>
            <a:off x="0" y="8720665"/>
            <a:ext cx="24384000" cy="2844804"/>
          </a:xfrm>
          <a:prstGeom prst="rect">
            <a:avLst/>
          </a:prstGeom>
          <a:solidFill>
            <a:srgbClr val="0C4392"/>
          </a:solidFill>
        </p:spPr>
        <p:txBody>
          <a:bodyPr anchor="ctr"/>
          <a:lstStyle>
            <a:lvl1pPr algn="ctr">
              <a:defRPr sz="12000">
                <a:solidFill>
                  <a:schemeClr val="bg1"/>
                </a:solidFill>
              </a:defRPr>
            </a:lvl1pPr>
          </a:lstStyle>
          <a:p>
            <a:r>
              <a:rPr lang="fr-FR" smtClean="0"/>
              <a:t>Modifiez le style du titre</a:t>
            </a:r>
            <a:endParaRPr lang="fr-FR" dirty="0"/>
          </a:p>
        </p:txBody>
      </p:sp>
    </p:spTree>
    <p:extLst>
      <p:ext uri="{BB962C8B-B14F-4D97-AF65-F5344CB8AC3E}">
        <p14:creationId xmlns:p14="http://schemas.microsoft.com/office/powerpoint/2010/main" val="4349745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itre fond blanc">
    <p:bg>
      <p:bgPr>
        <a:solidFill>
          <a:srgbClr val="003A8D"/>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4" name="Titre 1"/>
          <p:cNvSpPr>
            <a:spLocks noGrp="1"/>
          </p:cNvSpPr>
          <p:nvPr>
            <p:ph type="title"/>
          </p:nvPr>
        </p:nvSpPr>
        <p:spPr>
          <a:xfrm>
            <a:off x="0" y="8720665"/>
            <a:ext cx="24384000" cy="2844804"/>
          </a:xfrm>
          <a:prstGeom prst="rect">
            <a:avLst/>
          </a:prstGeom>
          <a:solidFill>
            <a:schemeClr val="bg1">
              <a:alpha val="95000"/>
            </a:schemeClr>
          </a:solidFill>
        </p:spPr>
        <p:txBody>
          <a:bodyPr anchor="ctr"/>
          <a:lstStyle>
            <a:lvl1pPr algn="ctr">
              <a:defRPr sz="12000">
                <a:solidFill>
                  <a:srgbClr val="003A8D"/>
                </a:solidFill>
              </a:defRPr>
            </a:lvl1pPr>
          </a:lstStyle>
          <a:p>
            <a:r>
              <a:rPr lang="fr-FR" smtClean="0"/>
              <a:t>Modifiez le style du titre</a:t>
            </a:r>
            <a:endParaRPr lang="fr-FR" dirty="0"/>
          </a:p>
        </p:txBody>
      </p:sp>
    </p:spTree>
    <p:extLst>
      <p:ext uri="{BB962C8B-B14F-4D97-AF65-F5344CB8AC3E}">
        <p14:creationId xmlns:p14="http://schemas.microsoft.com/office/powerpoint/2010/main" val="38390591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itre image">
    <p:bg>
      <p:bgPr>
        <a:solidFill>
          <a:srgbClr val="003A8D"/>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14524892"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2" name="Titre 1"/>
          <p:cNvSpPr>
            <a:spLocks noGrp="1"/>
          </p:cNvSpPr>
          <p:nvPr>
            <p:ph type="title"/>
          </p:nvPr>
        </p:nvSpPr>
        <p:spPr>
          <a:xfrm>
            <a:off x="15206134" y="2768601"/>
            <a:ext cx="8970432" cy="4724398"/>
          </a:xfrm>
          <a:prstGeom prst="rect">
            <a:avLst/>
          </a:prstGeom>
        </p:spPr>
        <p:txBody>
          <a:bodyPr anchor="b">
            <a:normAutofit/>
          </a:bodyPr>
          <a:lstStyle>
            <a:lvl1pPr algn="l">
              <a:defRPr sz="11000">
                <a:solidFill>
                  <a:schemeClr val="bg1"/>
                </a:solidFill>
              </a:defRPr>
            </a:lvl1pPr>
          </a:lstStyle>
          <a:p>
            <a:r>
              <a:rPr lang="fr-FR" smtClean="0"/>
              <a:t>Modifiez le style du titre</a:t>
            </a:r>
            <a:endParaRPr lang="fr-FR" dirty="0"/>
          </a:p>
        </p:txBody>
      </p:sp>
      <p:sp>
        <p:nvSpPr>
          <p:cNvPr id="5" name="Rectangle 4"/>
          <p:cNvSpPr/>
          <p:nvPr userDrawn="1"/>
        </p:nvSpPr>
        <p:spPr>
          <a:xfrm>
            <a:off x="18257691" y="7696200"/>
            <a:ext cx="5783408" cy="93785"/>
          </a:xfrm>
          <a:prstGeom prst="rect">
            <a:avLst/>
          </a:prstGeom>
          <a:solidFill>
            <a:schemeClr val="bg1">
              <a:alpha val="9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Tree>
    <p:extLst>
      <p:ext uri="{BB962C8B-B14F-4D97-AF65-F5344CB8AC3E}">
        <p14:creationId xmlns:p14="http://schemas.microsoft.com/office/powerpoint/2010/main" val="16819723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Prise en main de l'environnement de développement</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1643063" y="1737805"/>
            <a:ext cx="22063075" cy="705913"/>
          </a:xfrm>
          <a:prstGeom prst="rect">
            <a:avLst/>
          </a:prstGeom>
        </p:spPr>
        <p:txBody>
          <a:bodyPr/>
          <a:lstStyle>
            <a:lvl1pPr>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7680238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IP)">
    <p:bg>
      <p:bgPr>
        <a:solidFill>
          <a:srgbClr val="003A8D"/>
        </a:solidFill>
        <a:effectLst/>
      </p:bgPr>
    </p:bg>
    <p:spTree>
      <p:nvGrpSpPr>
        <p:cNvPr id="1" name=""/>
        <p:cNvGrpSpPr/>
        <p:nvPr/>
      </p:nvGrpSpPr>
      <p:grpSpPr>
        <a:xfrm>
          <a:off x="0" y="0"/>
          <a:ext cx="0" cy="0"/>
          <a:chOff x="0" y="0"/>
          <a:chExt cx="0" cy="0"/>
        </a:xfrm>
      </p:grpSpPr>
      <p:sp>
        <p:nvSpPr>
          <p:cNvPr id="15" name="Rectangle 14"/>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Prise en main de l'environnement de développement</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4"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5"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466519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contenu 2 colonnes">
    <p:bg>
      <p:bgPr>
        <a:solidFill>
          <a:srgbClr val="003A8D"/>
        </a:solidFill>
        <a:effectLst/>
      </p:bgPr>
    </p:bg>
    <p:spTree>
      <p:nvGrpSpPr>
        <p:cNvPr id="1" name=""/>
        <p:cNvGrpSpPr/>
        <p:nvPr/>
      </p:nvGrpSpPr>
      <p:grpSpPr>
        <a:xfrm>
          <a:off x="0" y="0"/>
          <a:ext cx="0" cy="0"/>
          <a:chOff x="0" y="0"/>
          <a:chExt cx="0" cy="0"/>
        </a:xfrm>
      </p:grpSpPr>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7" y="12886262"/>
            <a:ext cx="21031200"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Prise en main de l'environnement de développement</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0"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2"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2" name="Espace réservé du texte 3"/>
          <p:cNvSpPr>
            <a:spLocks noGrp="1"/>
          </p:cNvSpPr>
          <p:nvPr>
            <p:ph type="body" sz="quarter" idx="15"/>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649102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456"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contenu 2 colonnes (PIP)">
    <p:bg>
      <p:bgPr>
        <a:solidFill>
          <a:srgbClr val="003A8D"/>
        </a:solidFill>
        <a:effectLst/>
      </p:bgPr>
    </p:bg>
    <p:spTree>
      <p:nvGrpSpPr>
        <p:cNvPr id="1" name=""/>
        <p:cNvGrpSpPr/>
        <p:nvPr/>
      </p:nvGrpSpPr>
      <p:grpSpPr>
        <a:xfrm>
          <a:off x="0" y="0"/>
          <a:ext cx="0" cy="0"/>
          <a:chOff x="0" y="0"/>
          <a:chExt cx="0" cy="0"/>
        </a:xfrm>
      </p:grpSpPr>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Prise en main de l'environnement de développement</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6" name="Espace réservé du texte 5"/>
          <p:cNvSpPr>
            <a:spLocks noGrp="1"/>
          </p:cNvSpPr>
          <p:nvPr>
            <p:ph type="body" sz="quarter" idx="15"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0"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3" name="Espace réservé du texte 3"/>
          <p:cNvSpPr>
            <a:spLocks noGrp="1"/>
          </p:cNvSpPr>
          <p:nvPr>
            <p:ph type="body" sz="quarter" idx="16"/>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0744398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userDrawn="1">
          <p15:clr>
            <a:srgbClr val="FBAE40"/>
          </p15:clr>
        </p15:guide>
        <p15:guide id="2" pos="11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Prise en main de l'environnement de développement</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67281"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0387101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IP)">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Prise en main de l'environnement de développement</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83688"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1773878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
    <p:bg>
      <p:bgPr>
        <a:solidFill>
          <a:srgbClr val="003A8D"/>
        </a:solidFill>
        <a:effectLst/>
      </p:bgPr>
    </p:bg>
    <p:spTree>
      <p:nvGrpSpPr>
        <p:cNvPr id="1" name=""/>
        <p:cNvGrpSpPr/>
        <p:nvPr/>
      </p:nvGrpSpPr>
      <p:grpSpPr>
        <a:xfrm>
          <a:off x="0" y="0"/>
          <a:ext cx="0" cy="0"/>
          <a:chOff x="0" y="0"/>
          <a:chExt cx="0" cy="0"/>
        </a:xfrm>
      </p:grpSpPr>
      <p:grpSp>
        <p:nvGrpSpPr>
          <p:cNvPr id="16" name="Groupe 15"/>
          <p:cNvGrpSpPr/>
          <p:nvPr userDrawn="1"/>
        </p:nvGrpSpPr>
        <p:grpSpPr>
          <a:xfrm>
            <a:off x="124305" y="12306828"/>
            <a:ext cx="1260000" cy="1260000"/>
            <a:chOff x="11254317" y="5942649"/>
            <a:chExt cx="630000" cy="630000"/>
          </a:xfrm>
        </p:grpSpPr>
        <p:sp>
          <p:nvSpPr>
            <p:cNvPr id="17"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20" name="Espace réservé pour une image  19"/>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23"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4" name="Espace réservé du pied de page 4"/>
          <p:cNvSpPr>
            <a:spLocks noGrp="1"/>
          </p:cNvSpPr>
          <p:nvPr>
            <p:ph type="ftr" sz="quarter" idx="11"/>
          </p:nvPr>
        </p:nvSpPr>
        <p:spPr>
          <a:xfrm>
            <a:off x="9296399" y="12886262"/>
            <a:ext cx="14393333"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Prise en main de l'environnement de développement</a:t>
            </a:r>
            <a:endParaRPr lang="fr-FR" dirty="0"/>
          </a:p>
        </p:txBody>
      </p:sp>
      <p:sp>
        <p:nvSpPr>
          <p:cNvPr id="12"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5" name="Espace réservé du texte 5"/>
          <p:cNvSpPr>
            <a:spLocks noGrp="1"/>
          </p:cNvSpPr>
          <p:nvPr>
            <p:ph type="body" sz="quarter" idx="18"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6"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Tree>
    <p:extLst>
      <p:ext uri="{BB962C8B-B14F-4D97-AF65-F5344CB8AC3E}">
        <p14:creationId xmlns:p14="http://schemas.microsoft.com/office/powerpoint/2010/main" val="13949164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PIP)">
    <p:bg>
      <p:bgPr>
        <a:solidFill>
          <a:srgbClr val="003A8D"/>
        </a:solidFill>
        <a:effectLst/>
      </p:bgPr>
    </p:bg>
    <p:spTree>
      <p:nvGrpSpPr>
        <p:cNvPr id="1" name=""/>
        <p:cNvGrpSpPr/>
        <p:nvPr/>
      </p:nvGrpSpPr>
      <p:grpSpPr>
        <a:xfrm>
          <a:off x="0" y="0"/>
          <a:ext cx="0" cy="0"/>
          <a:chOff x="0" y="0"/>
          <a:chExt cx="0" cy="0"/>
        </a:xfrm>
      </p:grpSpPr>
      <p:sp>
        <p:nvSpPr>
          <p:cNvPr id="19" name="Rectangle 1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35" name="Groupe 34"/>
          <p:cNvGrpSpPr/>
          <p:nvPr userDrawn="1"/>
        </p:nvGrpSpPr>
        <p:grpSpPr>
          <a:xfrm>
            <a:off x="124305" y="12306828"/>
            <a:ext cx="1260000" cy="1260000"/>
            <a:chOff x="11254317" y="5942649"/>
            <a:chExt cx="630000" cy="630000"/>
          </a:xfrm>
        </p:grpSpPr>
        <p:sp>
          <p:nvSpPr>
            <p:cNvPr id="36"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37" name="Imag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54" name="Espace réservé pour une image  53"/>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55"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56" name="Espace réservé du pied de page 4"/>
          <p:cNvSpPr>
            <a:spLocks noGrp="1"/>
          </p:cNvSpPr>
          <p:nvPr>
            <p:ph type="ftr" sz="quarter" idx="11"/>
          </p:nvPr>
        </p:nvSpPr>
        <p:spPr>
          <a:xfrm>
            <a:off x="9296399" y="12886262"/>
            <a:ext cx="14528802"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Prise en main de l'environnement de développement</a:t>
            </a:r>
            <a:endParaRPr lang="fr-FR" dirty="0"/>
          </a:p>
        </p:txBody>
      </p:sp>
      <p:sp>
        <p:nvSpPr>
          <p:cNvPr id="16"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8"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11608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userDrawn="1"/>
        </p:nvSpPr>
        <p:spPr>
          <a:xfrm>
            <a:off x="254000" y="203200"/>
            <a:ext cx="23892934" cy="13278963"/>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4" name="Espace réservé du pied de page 4"/>
          <p:cNvSpPr>
            <a:spLocks noGrp="1"/>
          </p:cNvSpPr>
          <p:nvPr>
            <p:ph type="ftr" sz="quarter" idx="3"/>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Prise en main de l'environnement de développement</a:t>
            </a:r>
            <a:endParaRPr lang="fr-FR" dirty="0"/>
          </a:p>
        </p:txBody>
      </p:sp>
      <p:sp>
        <p:nvSpPr>
          <p:cNvPr id="5" name="Espace réservé du numéro de diapositive 5"/>
          <p:cNvSpPr>
            <a:spLocks noGrp="1"/>
          </p:cNvSpPr>
          <p:nvPr>
            <p:ph type="sldNum" sz="quarter" idx="4"/>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spTree>
    <p:extLst>
      <p:ext uri="{BB962C8B-B14F-4D97-AF65-F5344CB8AC3E}">
        <p14:creationId xmlns:p14="http://schemas.microsoft.com/office/powerpoint/2010/main" val="15497144"/>
      </p:ext>
    </p:extLst>
  </p:cSld>
  <p:clrMap bg1="lt1" tx1="dk1" bg2="lt2" tx2="dk2" accent1="accent1" accent2="accent2" accent3="accent3" accent4="accent4" accent5="accent5" accent6="accent6" hlink="hlink" folHlink="folHlink"/>
  <p:sldLayoutIdLst>
    <p:sldLayoutId id="2147483695" r:id="rId1"/>
    <p:sldLayoutId id="2147483742" r:id="rId2"/>
    <p:sldLayoutId id="2147483732" r:id="rId3"/>
    <p:sldLayoutId id="2147483745" r:id="rId4"/>
    <p:sldLayoutId id="2147483733" r:id="rId5"/>
    <p:sldLayoutId id="2147483748" r:id="rId6"/>
    <p:sldLayoutId id="2147483747" r:id="rId7"/>
    <p:sldLayoutId id="2147483734" r:id="rId8"/>
    <p:sldLayoutId id="2147483744" r:id="rId9"/>
    <p:sldLayoutId id="2147483736" r:id="rId10"/>
    <p:sldLayoutId id="2147483737" r:id="rId11"/>
    <p:sldLayoutId id="2147483739" r:id="rId12"/>
    <p:sldLayoutId id="2147483746" r:id="rId13"/>
    <p:sldLayoutId id="2147483749" r:id="rId14"/>
  </p:sldLayoutIdLst>
  <p:timing>
    <p:tnLst>
      <p:par>
        <p:cTn id="1" dur="indefinite" restart="never" nodeType="tmRoot"/>
      </p:par>
    </p:tnLst>
  </p:timing>
  <p:hf hdr="0" dt="0"/>
  <p:txStyles>
    <p:titleStyle>
      <a:lvl1pPr algn="l" defTabSz="1828800" rtl="0" eaLnBrk="1" latinLnBrk="0" hangingPunct="1">
        <a:lnSpc>
          <a:spcPct val="90000"/>
        </a:lnSpc>
        <a:spcBef>
          <a:spcPct val="0"/>
        </a:spcBef>
        <a:buNone/>
        <a:defRPr sz="66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tst-mobile.creditmutuel.fr/wsmobile/fr/devbdebug.aspx" TargetMode="External"/><Relationship Id="rId4" Type="http://schemas.openxmlformats.org/officeDocument/2006/relationships/hyperlink" Target="https://devb.dmzni.wf.cm-cic.fr/ddbg_wi_defaultpage/devbooster.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devbooster-si.cm-cic.fr/ddoc/?_pid=EditorialPage&amp;k_docId=561&amp;k_version=22000&amp;k_anchor=TP2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localhost-ni.cm-cic.fr:8081/DevbFormationInternet/?spid_version=1" TargetMode="External"/><Relationship Id="rId4" Type="http://schemas.openxmlformats.org/officeDocument/2006/relationships/hyperlink" Target="http://localhost.eid-bad.e-i.com:8081/DevbFormationInter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localhost-ni.cm-cic.fr:8081/DevbFormationInternet/?spid_version=1" TargetMode="External"/><Relationship Id="rId4" Type="http://schemas.openxmlformats.org/officeDocument/2006/relationships/hyperlink" Target="http://localhost.eid-bad.e-i.com:8081/DevbFormationInterne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booster-si.cm-cic.fr/ddoc/?_pid=EditorialPage&amp;k_docId=561&amp;k_version=22000&amp;k_anchor=TP2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lib-si.cm-cic.fr/?mnc=SRVIPX&amp;typ=VIEWDOC&amp;par=CodeObjet:0990046870;CodeSitePixis:99;Fede:11;Banque:10278;Guichet:0011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booster-si.cm-cic.fr/ddoc/?_pid=EditorialPage&amp;k_docId=561&amp;k_version=22000&amp;k_anchor=TP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devbooster-si.cm-cic.fr/ddoc/?_pid=EditorialPage&amp;k_docId=561&amp;k_version=22000&amp;k_anchor=TP2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 r="10"/>
          <a:stretch>
            <a:fillRect/>
          </a:stretch>
        </p:blipFill>
        <p:spPr/>
      </p:pic>
      <p:sp>
        <p:nvSpPr>
          <p:cNvPr id="6" name="Titre 5"/>
          <p:cNvSpPr>
            <a:spLocks noGrp="1"/>
          </p:cNvSpPr>
          <p:nvPr>
            <p:ph type="title"/>
          </p:nvPr>
        </p:nvSpPr>
        <p:spPr/>
        <p:txBody>
          <a:bodyPr/>
          <a:lstStyle/>
          <a:p>
            <a:r>
              <a:rPr lang="fr-FR" dirty="0" smtClean="0"/>
              <a:t>Environnement de développement</a:t>
            </a:r>
            <a:endParaRPr lang="fr-FR" dirty="0"/>
          </a:p>
        </p:txBody>
      </p:sp>
    </p:spTree>
    <p:extLst>
      <p:ext uri="{BB962C8B-B14F-4D97-AF65-F5344CB8AC3E}">
        <p14:creationId xmlns:p14="http://schemas.microsoft.com/office/powerpoint/2010/main" val="590225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Que s’est-il passé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10</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Les outils Visual Studio travaillent </a:t>
            </a:r>
            <a:r>
              <a:rPr lang="fr-FR" dirty="0"/>
              <a:t>pour </a:t>
            </a:r>
            <a:r>
              <a:rPr lang="fr-FR" dirty="0" smtClean="0"/>
              <a:t>vous…</a:t>
            </a:r>
            <a:endParaRPr lang="fr-FR" dirty="0"/>
          </a:p>
          <a:p>
            <a:endParaRPr lang="fr-FR" dirty="0"/>
          </a:p>
        </p:txBody>
      </p:sp>
      <p:pic>
        <p:nvPicPr>
          <p:cNvPr id="7" name="Image 6"/>
          <p:cNvPicPr>
            <a:picLocks noChangeAspect="1"/>
          </p:cNvPicPr>
          <p:nvPr/>
        </p:nvPicPr>
        <p:blipFill>
          <a:blip r:embed="rId3"/>
          <a:stretch>
            <a:fillRect/>
          </a:stretch>
        </p:blipFill>
        <p:spPr>
          <a:xfrm>
            <a:off x="1672705" y="2716437"/>
            <a:ext cx="13919968" cy="93960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530353" y="5513294"/>
            <a:ext cx="6427694" cy="564777"/>
          </a:xfrm>
          <a:prstGeom prst="rect">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632799" y="6844255"/>
            <a:ext cx="3628266" cy="466758"/>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562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Que s’est-il passé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11</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a:effectLst>
            <a:outerShdw blurRad="50800" dist="38100" dir="2700000" algn="tl" rotWithShape="0">
              <a:prstClr val="black">
                <a:alpha val="40000"/>
              </a:prstClr>
            </a:outerShdw>
          </a:effectLst>
        </p:spPr>
        <p:txBody>
          <a:bodyPr/>
          <a:lstStyle/>
          <a:p>
            <a:r>
              <a:rPr lang="fr-FR" dirty="0" smtClean="0"/>
              <a:t>L’App Mobile et la Web-Inclusion</a:t>
            </a:r>
            <a:endParaRPr lang="fr-FR" dirty="0"/>
          </a:p>
          <a:p>
            <a:endParaRPr lang="fr-FR" dirty="0"/>
          </a:p>
        </p:txBody>
      </p:sp>
      <p:pic>
        <p:nvPicPr>
          <p:cNvPr id="8" name="Image 7"/>
          <p:cNvPicPr>
            <a:picLocks noChangeAspect="1"/>
          </p:cNvPicPr>
          <p:nvPr/>
        </p:nvPicPr>
        <p:blipFill>
          <a:blip r:embed="rId3"/>
          <a:stretch>
            <a:fillRect/>
          </a:stretch>
        </p:blipFill>
        <p:spPr>
          <a:xfrm>
            <a:off x="1643063" y="2718973"/>
            <a:ext cx="13919997" cy="93960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1632799" y="7570393"/>
            <a:ext cx="3628265" cy="444054"/>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5261064" y="4616864"/>
            <a:ext cx="10301996" cy="2152344"/>
          </a:xfrm>
          <a:prstGeom prst="rect">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5278994" y="6920789"/>
            <a:ext cx="10301995" cy="2976245"/>
          </a:xfrm>
          <a:prstGeom prst="rect">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ZoneTexte 12"/>
          <p:cNvSpPr txBox="1"/>
          <p:nvPr/>
        </p:nvSpPr>
        <p:spPr>
          <a:xfrm>
            <a:off x="4427345" y="10146124"/>
            <a:ext cx="11978065" cy="2246769"/>
          </a:xfrm>
          <a:prstGeom prst="rect">
            <a:avLst/>
          </a:prstGeom>
          <a:solidFill>
            <a:schemeClr val="bg1"/>
          </a:solidFill>
          <a:ln w="12700">
            <a:solidFill>
              <a:schemeClr val="bg2"/>
            </a:solidFill>
          </a:ln>
          <a:effectLst>
            <a:outerShdw blurRad="50800" dist="38100" dir="2700000" algn="tl" rotWithShape="0">
              <a:prstClr val="black">
                <a:alpha val="40000"/>
              </a:prstClr>
            </a:outerShdw>
          </a:effectLst>
        </p:spPr>
        <p:txBody>
          <a:bodyPr wrap="square" rtlCol="0">
            <a:spAutoFit/>
          </a:bodyPr>
          <a:lstStyle/>
          <a:p>
            <a:r>
              <a:rPr lang="fr-FR" sz="2800" dirty="0" smtClean="0">
                <a:solidFill>
                  <a:srgbClr val="0C4392"/>
                </a:solidFill>
                <a:latin typeface="Segoe UI" panose="020B0502040204020203" pitchFamily="34" charset="0"/>
                <a:cs typeface="Segoe UI" panose="020B0502040204020203" pitchFamily="34" charset="0"/>
                <a:hlinkClick r:id="rId4"/>
              </a:rPr>
              <a:t/>
            </a:r>
            <a:br>
              <a:rPr lang="fr-FR" sz="2800" dirty="0" smtClean="0">
                <a:solidFill>
                  <a:srgbClr val="0C4392"/>
                </a:solidFill>
                <a:latin typeface="Segoe UI" panose="020B0502040204020203" pitchFamily="34" charset="0"/>
                <a:cs typeface="Segoe UI" panose="020B0502040204020203" pitchFamily="34" charset="0"/>
                <a:hlinkClick r:id="rId4"/>
              </a:rPr>
            </a:br>
            <a:r>
              <a:rPr lang="fr-FR" sz="2800" dirty="0" smtClean="0">
                <a:solidFill>
                  <a:srgbClr val="0C4392"/>
                </a:solidFill>
                <a:latin typeface="Segoe UI" panose="020B0502040204020203" pitchFamily="34" charset="0"/>
                <a:cs typeface="Segoe UI" panose="020B0502040204020203" pitchFamily="34" charset="0"/>
                <a:hlinkClick r:id="rId4"/>
              </a:rPr>
              <a:t>https</a:t>
            </a:r>
            <a:r>
              <a:rPr lang="fr-FR" sz="2800" dirty="0">
                <a:solidFill>
                  <a:srgbClr val="0C4392"/>
                </a:solidFill>
                <a:latin typeface="Segoe UI" panose="020B0502040204020203" pitchFamily="34" charset="0"/>
                <a:cs typeface="Segoe UI" panose="020B0502040204020203" pitchFamily="34" charset="0"/>
                <a:hlinkClick r:id="rId4"/>
              </a:rPr>
              <a:t>://</a:t>
            </a:r>
            <a:r>
              <a:rPr lang="fr-FR" sz="2800" dirty="0" smtClean="0">
                <a:solidFill>
                  <a:srgbClr val="0C4392"/>
                </a:solidFill>
                <a:latin typeface="Segoe UI" panose="020B0502040204020203" pitchFamily="34" charset="0"/>
                <a:cs typeface="Segoe UI" panose="020B0502040204020203" pitchFamily="34" charset="0"/>
                <a:hlinkClick r:id="rId4"/>
              </a:rPr>
              <a:t>devb.dmzni.wf.cm-cic.fr/ddbg_wi_defaultpage/devbooster.aspx</a:t>
            </a:r>
            <a:endParaRPr lang="fr-FR" sz="2800" dirty="0" smtClean="0">
              <a:solidFill>
                <a:srgbClr val="0C4392"/>
              </a:solidFill>
              <a:latin typeface="Segoe UI" panose="020B0502040204020203" pitchFamily="34" charset="0"/>
              <a:cs typeface="Segoe UI" panose="020B0502040204020203" pitchFamily="34" charset="0"/>
            </a:endParaRPr>
          </a:p>
          <a:p>
            <a:endParaRPr lang="fr-FR" sz="2800" dirty="0">
              <a:solidFill>
                <a:srgbClr val="0C4392"/>
              </a:solidFill>
              <a:latin typeface="Segoe UI" panose="020B0502040204020203" pitchFamily="34" charset="0"/>
              <a:cs typeface="Segoe UI" panose="020B0502040204020203" pitchFamily="34" charset="0"/>
            </a:endParaRPr>
          </a:p>
          <a:p>
            <a:r>
              <a:rPr lang="fr-FR" sz="2800" dirty="0" smtClean="0">
                <a:solidFill>
                  <a:srgbClr val="0C4392"/>
                </a:solidFill>
                <a:latin typeface="Segoe UI" panose="020B0502040204020203" pitchFamily="34" charset="0"/>
                <a:cs typeface="Segoe UI" panose="020B0502040204020203" pitchFamily="34" charset="0"/>
                <a:hlinkClick r:id="rId5"/>
              </a:rPr>
              <a:t>https</a:t>
            </a:r>
            <a:r>
              <a:rPr lang="fr-FR" sz="2800" dirty="0">
                <a:solidFill>
                  <a:srgbClr val="0C4392"/>
                </a:solidFill>
                <a:latin typeface="Segoe UI" panose="020B0502040204020203" pitchFamily="34" charset="0"/>
                <a:cs typeface="Segoe UI" panose="020B0502040204020203" pitchFamily="34" charset="0"/>
                <a:hlinkClick r:id="rId5"/>
              </a:rPr>
              <a:t>://</a:t>
            </a:r>
            <a:r>
              <a:rPr lang="fr-FR" sz="2800" dirty="0" smtClean="0">
                <a:solidFill>
                  <a:srgbClr val="0C4392"/>
                </a:solidFill>
                <a:latin typeface="Segoe UI" panose="020B0502040204020203" pitchFamily="34" charset="0"/>
                <a:cs typeface="Segoe UI" panose="020B0502040204020203" pitchFamily="34" charset="0"/>
                <a:hlinkClick r:id="rId5"/>
              </a:rPr>
              <a:t>tst-mobile.creditmutuel.fr/wsmobile/fr/devbdebug.aspx</a:t>
            </a:r>
            <a:r>
              <a:rPr lang="fr-FR" sz="2800" dirty="0" smtClean="0">
                <a:solidFill>
                  <a:srgbClr val="0C4392"/>
                </a:solidFill>
                <a:latin typeface="Segoe UI" panose="020B0502040204020203" pitchFamily="34" charset="0"/>
                <a:cs typeface="Segoe UI" panose="020B0502040204020203" pitchFamily="34" charset="0"/>
              </a:rPr>
              <a:t> </a:t>
            </a:r>
            <a:br>
              <a:rPr lang="fr-FR" sz="2800" dirty="0" smtClean="0">
                <a:solidFill>
                  <a:srgbClr val="0C4392"/>
                </a:solidFill>
                <a:latin typeface="Segoe UI" panose="020B0502040204020203" pitchFamily="34" charset="0"/>
                <a:cs typeface="Segoe UI" panose="020B0502040204020203" pitchFamily="34" charset="0"/>
              </a:rPr>
            </a:br>
            <a:endParaRPr lang="fr-FR" sz="2800" dirty="0">
              <a:solidFill>
                <a:srgbClr val="0C439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649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Que s’est-il passé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12</a:t>
            </a:fld>
            <a:endParaRPr lang="fr-FR" dirty="0"/>
          </a:p>
        </p:txBody>
      </p:sp>
      <p:sp>
        <p:nvSpPr>
          <p:cNvPr id="4" name="Espace réservé du texte 3"/>
          <p:cNvSpPr>
            <a:spLocks noGrp="1"/>
          </p:cNvSpPr>
          <p:nvPr>
            <p:ph type="body" sz="quarter" idx="13"/>
          </p:nvPr>
        </p:nvSpPr>
        <p:spPr/>
        <p:txBody>
          <a:bodyPr/>
          <a:lstStyle/>
          <a:p>
            <a:pPr algn="ctr"/>
            <a:endParaRPr lang="fr-FR" sz="3600" dirty="0" smtClean="0"/>
          </a:p>
          <a:p>
            <a:pPr algn="ctr"/>
            <a:endParaRPr lang="fr-FR" sz="3600" dirty="0"/>
          </a:p>
          <a:p>
            <a:pPr algn="ctr"/>
            <a:endParaRPr lang="fr-FR" sz="3600" dirty="0" smtClean="0"/>
          </a:p>
          <a:p>
            <a:pPr algn="ctr"/>
            <a:endParaRPr lang="fr-FR" sz="3600" dirty="0"/>
          </a:p>
          <a:p>
            <a:pPr algn="ctr"/>
            <a:endParaRPr lang="fr-FR" sz="3600" dirty="0" smtClean="0"/>
          </a:p>
          <a:p>
            <a:pPr algn="ctr"/>
            <a:endParaRPr lang="fr-FR" sz="3600" dirty="0"/>
          </a:p>
          <a:p>
            <a:pPr algn="ctr"/>
            <a:endParaRPr lang="fr-FR" sz="3600" dirty="0" smtClean="0"/>
          </a:p>
          <a:p>
            <a:pPr algn="ctr"/>
            <a:endParaRPr lang="fr-FR" sz="3600" dirty="0"/>
          </a:p>
          <a:p>
            <a:pPr algn="ctr"/>
            <a:endParaRPr lang="fr-FR" sz="3600" dirty="0" smtClean="0"/>
          </a:p>
          <a:p>
            <a:pPr algn="ctr"/>
            <a:endParaRPr lang="fr-FR" sz="3600" dirty="0"/>
          </a:p>
          <a:p>
            <a:pPr algn="ctr"/>
            <a:r>
              <a:rPr lang="fr-FR" sz="3600" dirty="0" smtClean="0"/>
              <a:t>https</a:t>
            </a:r>
            <a:r>
              <a:rPr lang="fr-FR" sz="3600" dirty="0"/>
              <a:t>://</a:t>
            </a:r>
            <a:r>
              <a:rPr lang="fr-FR" sz="3600" dirty="0" smtClean="0"/>
              <a:t>devb.dmzni.wf.cm-cic.fr/ddbg_wi_defaultpage</a:t>
            </a:r>
            <a:r>
              <a:rPr lang="fr-FR" sz="3600" dirty="0"/>
              <a:t>/|http://10.7.165.224:8080/DevbFormationInternet/</a:t>
            </a:r>
          </a:p>
        </p:txBody>
      </p:sp>
      <p:sp>
        <p:nvSpPr>
          <p:cNvPr id="6" name="Espace réservé du texte 5"/>
          <p:cNvSpPr>
            <a:spLocks noGrp="1"/>
          </p:cNvSpPr>
          <p:nvPr>
            <p:ph type="body" sz="quarter" idx="14"/>
          </p:nvPr>
        </p:nvSpPr>
        <p:spPr/>
        <p:txBody>
          <a:bodyPr/>
          <a:lstStyle/>
          <a:p>
            <a:r>
              <a:rPr lang="fr-FR" dirty="0" smtClean="0"/>
              <a:t>Le cookie </a:t>
            </a:r>
            <a:r>
              <a:rPr lang="fr-FR" dirty="0" err="1" smtClean="0"/>
              <a:t>wi_replace</a:t>
            </a:r>
            <a:endParaRPr lang="fr-FR" dirty="0"/>
          </a:p>
        </p:txBody>
      </p:sp>
      <p:pic>
        <p:nvPicPr>
          <p:cNvPr id="8" name="Image 7"/>
          <p:cNvPicPr>
            <a:picLocks noChangeAspect="1"/>
          </p:cNvPicPr>
          <p:nvPr/>
        </p:nvPicPr>
        <p:blipFill>
          <a:blip r:embed="rId3"/>
          <a:stretch>
            <a:fillRect/>
          </a:stretch>
        </p:blipFill>
        <p:spPr>
          <a:xfrm>
            <a:off x="3801861" y="2961748"/>
            <a:ext cx="17745478" cy="4548041"/>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3972585" y="3616957"/>
            <a:ext cx="6650591" cy="766783"/>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3972585" y="6510689"/>
            <a:ext cx="13616168" cy="766783"/>
          </a:xfrm>
          <a:prstGeom prst="rect">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498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Que s’est-il passé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13</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L’écran technique de l’App Mobile</a:t>
            </a:r>
            <a:endParaRPr lang="fr-FR" dirty="0"/>
          </a:p>
        </p:txBody>
      </p:sp>
      <p:pic>
        <p:nvPicPr>
          <p:cNvPr id="7" name="Image 6"/>
          <p:cNvPicPr>
            <a:picLocks noChangeAspect="1"/>
          </p:cNvPicPr>
          <p:nvPr/>
        </p:nvPicPr>
        <p:blipFill>
          <a:blip r:embed="rId3"/>
          <a:stretch>
            <a:fillRect/>
          </a:stretch>
        </p:blipFill>
        <p:spPr>
          <a:xfrm>
            <a:off x="2675466" y="3006438"/>
            <a:ext cx="5150722" cy="9496993"/>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4"/>
          <a:stretch>
            <a:fillRect/>
          </a:stretch>
        </p:blipFill>
        <p:spPr>
          <a:xfrm>
            <a:off x="10174708" y="717624"/>
            <a:ext cx="6392068" cy="11785808"/>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675467" y="3738282"/>
            <a:ext cx="784872" cy="67235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3392640" y="11770654"/>
            <a:ext cx="847663" cy="72614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0174708" y="3523129"/>
            <a:ext cx="6392068" cy="2662518"/>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884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Chuck à la rescousse</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14</a:t>
            </a:fld>
            <a:endParaRPr lang="fr-FR" dirty="0"/>
          </a:p>
        </p:txBody>
      </p:sp>
      <p:sp>
        <p:nvSpPr>
          <p:cNvPr id="10" name="Espace réservé du texte 9"/>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 pour voir les requêtes qui partent de l’App</a:t>
            </a:r>
            <a:endParaRPr lang="fr-FR" dirty="0"/>
          </a:p>
        </p:txBody>
      </p:sp>
      <p:pic>
        <p:nvPicPr>
          <p:cNvPr id="7" name="Image 6"/>
          <p:cNvPicPr>
            <a:picLocks noChangeAspect="1"/>
          </p:cNvPicPr>
          <p:nvPr/>
        </p:nvPicPr>
        <p:blipFill>
          <a:blip r:embed="rId3"/>
          <a:stretch>
            <a:fillRect/>
          </a:stretch>
        </p:blipFill>
        <p:spPr>
          <a:xfrm>
            <a:off x="1793039" y="4486733"/>
            <a:ext cx="4391638" cy="8097380"/>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4"/>
          <a:stretch>
            <a:fillRect/>
          </a:stretch>
        </p:blipFill>
        <p:spPr>
          <a:xfrm>
            <a:off x="6682993" y="4486733"/>
            <a:ext cx="4391638" cy="8097380"/>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5"/>
          <a:stretch>
            <a:fillRect/>
          </a:stretch>
        </p:blipFill>
        <p:spPr>
          <a:xfrm>
            <a:off x="13191065" y="797713"/>
            <a:ext cx="6392389" cy="11786400"/>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1672755" y="4601879"/>
            <a:ext cx="538686" cy="585941"/>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6767267" y="6415123"/>
            <a:ext cx="4183764" cy="67614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3323573" y="2816621"/>
            <a:ext cx="6102762" cy="216592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46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Chuck à la rescousse</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15</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8" name="Espace réservé du texte 7"/>
          <p:cNvSpPr>
            <a:spLocks noGrp="1"/>
          </p:cNvSpPr>
          <p:nvPr>
            <p:ph type="body" sz="quarter" idx="14"/>
          </p:nvPr>
        </p:nvSpPr>
        <p:spPr/>
        <p:txBody>
          <a:bodyPr/>
          <a:lstStyle/>
          <a:p>
            <a:endParaRPr lang="fr-FR"/>
          </a:p>
        </p:txBody>
      </p:sp>
      <p:pic>
        <p:nvPicPr>
          <p:cNvPr id="13" name="Image 12"/>
          <p:cNvPicPr>
            <a:picLocks noChangeAspect="1"/>
          </p:cNvPicPr>
          <p:nvPr/>
        </p:nvPicPr>
        <p:blipFill>
          <a:blip r:embed="rId3"/>
          <a:stretch>
            <a:fillRect/>
          </a:stretch>
        </p:blipFill>
        <p:spPr>
          <a:xfrm>
            <a:off x="13596499" y="1784817"/>
            <a:ext cx="5857412" cy="10800000"/>
          </a:xfrm>
          <a:prstGeom prst="rect">
            <a:avLst/>
          </a:prstGeom>
          <a:ln>
            <a:noFill/>
          </a:ln>
          <a:effectLst>
            <a:outerShdw blurRad="292100" dist="139700" dir="2700000" algn="tl" rotWithShape="0">
              <a:srgbClr val="333333">
                <a:alpha val="65000"/>
              </a:srgbClr>
            </a:outerShdw>
          </a:effectLst>
        </p:spPr>
      </p:pic>
      <p:pic>
        <p:nvPicPr>
          <p:cNvPr id="14" name="Image 13"/>
          <p:cNvPicPr>
            <a:picLocks noChangeAspect="1"/>
          </p:cNvPicPr>
          <p:nvPr/>
        </p:nvPicPr>
        <p:blipFill>
          <a:blip r:embed="rId4"/>
          <a:stretch>
            <a:fillRect/>
          </a:stretch>
        </p:blipFill>
        <p:spPr>
          <a:xfrm>
            <a:off x="7176225" y="1784113"/>
            <a:ext cx="5857412" cy="10800000"/>
          </a:xfrm>
          <a:prstGeom prst="rect">
            <a:avLst/>
          </a:prstGeom>
          <a:ln>
            <a:noFill/>
          </a:ln>
          <a:effectLst>
            <a:outerShdw blurRad="292100" dist="139700" dir="2700000" algn="tl" rotWithShape="0">
              <a:srgbClr val="333333">
                <a:alpha val="65000"/>
              </a:srgbClr>
            </a:outerShdw>
          </a:effectLst>
        </p:spPr>
      </p:pic>
      <p:pic>
        <p:nvPicPr>
          <p:cNvPr id="15" name="Image 14"/>
          <p:cNvPicPr>
            <a:picLocks noChangeAspect="1"/>
          </p:cNvPicPr>
          <p:nvPr/>
        </p:nvPicPr>
        <p:blipFill>
          <a:blip r:embed="rId5"/>
          <a:stretch>
            <a:fillRect/>
          </a:stretch>
        </p:blipFill>
        <p:spPr>
          <a:xfrm>
            <a:off x="814720" y="1760216"/>
            <a:ext cx="5857412" cy="10800000"/>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951722" y="4404049"/>
            <a:ext cx="5579707" cy="125030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7304724" y="5523722"/>
            <a:ext cx="5579707" cy="97038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13735352" y="8764553"/>
            <a:ext cx="5579707" cy="1601756"/>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82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S’orienter dans la configuration</a:t>
            </a:r>
          </a:p>
        </p:txBody>
      </p:sp>
      <p:sp>
        <p:nvSpPr>
          <p:cNvPr id="2" name="Espace réservé du pied de page 1"/>
          <p:cNvSpPr>
            <a:spLocks noGrp="1"/>
          </p:cNvSpPr>
          <p:nvPr>
            <p:ph type="ftr" sz="quarter" idx="11"/>
          </p:nvPr>
        </p:nvSpPr>
        <p:spPr/>
        <p:txBody>
          <a:bodyPr/>
          <a:lstStyle/>
          <a:p>
            <a:pPr algn="ctr"/>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16</a:t>
            </a:fld>
            <a:endParaRPr lang="fr-FR" dirty="0"/>
          </a:p>
        </p:txBody>
      </p:sp>
      <p:sp>
        <p:nvSpPr>
          <p:cNvPr id="15" name="Espace réservé du texte 14"/>
          <p:cNvSpPr>
            <a:spLocks noGrp="1"/>
          </p:cNvSpPr>
          <p:nvPr>
            <p:ph type="body" sz="quarter" idx="13"/>
          </p:nvPr>
        </p:nvSpPr>
        <p:spPr/>
        <p:txBody>
          <a:bodyPr/>
          <a:lstStyle/>
          <a:p>
            <a:r>
              <a:rPr lang="fr-FR" dirty="0" smtClean="0"/>
              <a:t>TP 2.3 : </a:t>
            </a:r>
            <a:r>
              <a:rPr lang="fr-FR" dirty="0" smtClean="0">
                <a:hlinkClick r:id="rId3"/>
              </a:rPr>
              <a:t>S’orienter dans la configuration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5" name="Image 4"/>
          <p:cNvPicPr>
            <a:picLocks noChangeAspect="1"/>
          </p:cNvPicPr>
          <p:nvPr/>
        </p:nvPicPr>
        <p:blipFill>
          <a:blip r:embed="rId5"/>
          <a:stretch>
            <a:fillRect/>
          </a:stretch>
        </p:blipFill>
        <p:spPr>
          <a:xfrm>
            <a:off x="1672755" y="4305042"/>
            <a:ext cx="11510932" cy="7776379"/>
          </a:xfrm>
          <a:prstGeom prst="rect">
            <a:avLst/>
          </a:prstGeom>
          <a:ln>
            <a:noFill/>
          </a:ln>
          <a:effectLst>
            <a:outerShdw blurRad="292100" dist="139700" dir="2700000" algn="tl" rotWithShape="0">
              <a:srgbClr val="333333">
                <a:alpha val="65000"/>
              </a:srgbClr>
            </a:outerShdw>
          </a:effectLst>
        </p:spPr>
      </p:pic>
      <p:pic>
        <p:nvPicPr>
          <p:cNvPr id="10" name="Image 9"/>
          <p:cNvPicPr>
            <a:picLocks noChangeAspect="1"/>
          </p:cNvPicPr>
          <p:nvPr/>
        </p:nvPicPr>
        <p:blipFill>
          <a:blip r:embed="rId6"/>
          <a:stretch>
            <a:fillRect/>
          </a:stretch>
        </p:blipFill>
        <p:spPr>
          <a:xfrm>
            <a:off x="11454733" y="1629922"/>
            <a:ext cx="5504530" cy="10149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080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Synthèse du fonctionnement</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17</a:t>
            </a:fld>
            <a:endParaRPr lang="fr-FR" dirty="0"/>
          </a:p>
        </p:txBody>
      </p:sp>
      <p:sp>
        <p:nvSpPr>
          <p:cNvPr id="4" name="Espace réservé du texte 3"/>
          <p:cNvSpPr>
            <a:spLocks noGrp="1"/>
          </p:cNvSpPr>
          <p:nvPr>
            <p:ph type="body" sz="quarter" idx="13"/>
          </p:nvPr>
        </p:nvSpPr>
        <p:spPr/>
        <p:txBody>
          <a:bodyPr/>
          <a:lstStyle/>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6" name="Espace réservé du texte 5"/>
          <p:cNvSpPr>
            <a:spLocks noGrp="1"/>
          </p:cNvSpPr>
          <p:nvPr>
            <p:ph type="body" sz="quarter" idx="14"/>
          </p:nvPr>
        </p:nvSpPr>
        <p:spPr/>
        <p:txBody>
          <a:bodyPr/>
          <a:lstStyle/>
          <a:p>
            <a:r>
              <a:rPr lang="fr-FR" dirty="0" smtClean="0"/>
              <a:t>Sur les </a:t>
            </a:r>
            <a:r>
              <a:rPr lang="fr-FR" dirty="0" err="1" smtClean="0"/>
              <a:t>webfarms</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64" y="4495579"/>
            <a:ext cx="23637446" cy="3969995"/>
          </a:xfrm>
          <a:prstGeom prst="rect">
            <a:avLst/>
          </a:prstGeom>
        </p:spPr>
      </p:pic>
    </p:spTree>
    <p:extLst>
      <p:ext uri="{BB962C8B-B14F-4D97-AF65-F5344CB8AC3E}">
        <p14:creationId xmlns:p14="http://schemas.microsoft.com/office/powerpoint/2010/main" val="4228850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Synthèse du fonctionnement</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18</a:t>
            </a:fld>
            <a:endParaRPr lang="fr-FR" dirty="0"/>
          </a:p>
        </p:txBody>
      </p:sp>
      <p:sp>
        <p:nvSpPr>
          <p:cNvPr id="4" name="Espace réservé du texte 3"/>
          <p:cNvSpPr>
            <a:spLocks noGrp="1"/>
          </p:cNvSpPr>
          <p:nvPr>
            <p:ph type="body" sz="quarter" idx="13"/>
          </p:nvPr>
        </p:nvSpPr>
        <p:spPr/>
        <p:txBody>
          <a:bodyPr/>
          <a:lstStyle/>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6" name="Espace réservé du texte 5"/>
          <p:cNvSpPr>
            <a:spLocks noGrp="1"/>
          </p:cNvSpPr>
          <p:nvPr>
            <p:ph type="body" sz="quarter" idx="14"/>
          </p:nvPr>
        </p:nvSpPr>
        <p:spPr/>
        <p:txBody>
          <a:bodyPr/>
          <a:lstStyle/>
          <a:p>
            <a:r>
              <a:rPr lang="fr-FR" dirty="0" smtClean="0"/>
              <a:t>En local, avec la Web-Inclusion de test</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767" y="2748090"/>
            <a:ext cx="21648733" cy="9644076"/>
          </a:xfrm>
          <a:prstGeom prst="rect">
            <a:avLst/>
          </a:prstGeom>
        </p:spPr>
      </p:pic>
    </p:spTree>
    <p:extLst>
      <p:ext uri="{BB962C8B-B14F-4D97-AF65-F5344CB8AC3E}">
        <p14:creationId xmlns:p14="http://schemas.microsoft.com/office/powerpoint/2010/main" val="2915191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672755" y="2961747"/>
            <a:ext cx="17408536" cy="9622366"/>
          </a:xfrm>
          <a:prstGeom prst="rect">
            <a:avLst/>
          </a:prstGeom>
          <a:ln>
            <a:noFill/>
          </a:ln>
          <a:effectLst>
            <a:outerShdw blurRad="292100" dist="139700" dir="2700000" algn="tl" rotWithShape="0">
              <a:srgbClr val="333333">
                <a:alpha val="65000"/>
              </a:srgbClr>
            </a:outerShdw>
          </a:effectLst>
        </p:spPr>
      </p:pic>
      <p:sp>
        <p:nvSpPr>
          <p:cNvPr id="5" name="Titre 4"/>
          <p:cNvSpPr>
            <a:spLocks noGrp="1"/>
          </p:cNvSpPr>
          <p:nvPr>
            <p:ph type="title"/>
          </p:nvPr>
        </p:nvSpPr>
        <p:spPr/>
        <p:txBody>
          <a:bodyPr/>
          <a:lstStyle/>
          <a:p>
            <a:r>
              <a:rPr lang="fr-FR" dirty="0" smtClean="0"/>
              <a:t>Et dans un navigateur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19</a:t>
            </a:fld>
            <a:endParaRPr lang="fr-FR" dirty="0"/>
          </a:p>
        </p:txBody>
      </p:sp>
      <p:sp>
        <p:nvSpPr>
          <p:cNvPr id="4" name="Espace réservé du texte 3"/>
          <p:cNvSpPr>
            <a:spLocks noGrp="1"/>
          </p:cNvSpPr>
          <p:nvPr>
            <p:ph type="body" sz="quarter" idx="13"/>
          </p:nvPr>
        </p:nvSpPr>
        <p:spPr>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a:lstStyle/>
          <a:p>
            <a:endParaRPr lang="fr-FR" dirty="0" smtClean="0">
              <a:hlinkClick r:id="rId4"/>
            </a:endParaRPr>
          </a:p>
          <a:p>
            <a:r>
              <a:rPr lang="fr-FR" dirty="0" smtClean="0">
                <a:hlinkClick r:id="rId4"/>
              </a:rPr>
              <a:t>http</a:t>
            </a:r>
            <a:r>
              <a:rPr lang="fr-FR" dirty="0">
                <a:hlinkClick r:id="rId4"/>
              </a:rPr>
              <a:t>://localhost.eid-bad.e-i.com:8081/DevbFormationInternet</a:t>
            </a:r>
            <a:r>
              <a:rPr lang="fr-FR" dirty="0" smtClean="0">
                <a:hlinkClick r:id="rId4"/>
              </a:rPr>
              <a:t>/</a:t>
            </a:r>
            <a:r>
              <a:rPr lang="fr-FR" dirty="0">
                <a:hlinkClick r:id="rId5"/>
              </a:rPr>
              <a:t>?spid_version=1</a:t>
            </a:r>
            <a:endParaRPr lang="fr-FR" dirty="0" smtClean="0"/>
          </a:p>
          <a:p>
            <a:endParaRPr lang="fr-FR" dirty="0" smtClean="0">
              <a:hlinkClick r:id="rId5"/>
            </a:endParaRPr>
          </a:p>
          <a:p>
            <a:r>
              <a:rPr lang="fr-FR" dirty="0" smtClean="0">
                <a:hlinkClick r:id="rId5"/>
              </a:rPr>
              <a:t>http</a:t>
            </a:r>
            <a:r>
              <a:rPr lang="fr-FR" dirty="0">
                <a:hlinkClick r:id="rId5"/>
              </a:rPr>
              <a:t>://localhost-ni.cm-cic.fr:8081/DevbFormationInternet</a:t>
            </a:r>
            <a:r>
              <a:rPr lang="fr-FR" dirty="0" smtClean="0">
                <a:hlinkClick r:id="rId5"/>
              </a:rPr>
              <a:t>/?spid_version=1</a:t>
            </a:r>
            <a:r>
              <a:rPr lang="fr-FR" dirty="0" smtClean="0"/>
              <a:t> </a:t>
            </a:r>
          </a:p>
          <a:p>
            <a:endParaRPr lang="fr-FR" dirty="0" smtClean="0"/>
          </a:p>
          <a:p>
            <a:r>
              <a:rPr lang="fr-FR" dirty="0" smtClean="0"/>
              <a:t> </a:t>
            </a:r>
            <a:endParaRPr lang="fr-FR" dirty="0"/>
          </a:p>
        </p:txBody>
      </p:sp>
      <p:sp>
        <p:nvSpPr>
          <p:cNvPr id="6" name="Espace réservé du texte 5"/>
          <p:cNvSpPr>
            <a:spLocks noGrp="1"/>
          </p:cNvSpPr>
          <p:nvPr>
            <p:ph type="body" sz="quarter" idx="14"/>
          </p:nvPr>
        </p:nvSpPr>
        <p:spPr/>
        <p:txBody>
          <a:bodyPr/>
          <a:lstStyle/>
          <a:p>
            <a:r>
              <a:rPr lang="fr-FR" dirty="0"/>
              <a:t>Saurez-vous retrouver l’URL de l’application et essayer de l’appeler dans un navigateur ?</a:t>
            </a:r>
          </a:p>
          <a:p>
            <a:endParaRPr lang="fr-FR" dirty="0"/>
          </a:p>
        </p:txBody>
      </p:sp>
      <p:sp>
        <p:nvSpPr>
          <p:cNvPr id="9" name="Rectangle 8"/>
          <p:cNvSpPr/>
          <p:nvPr/>
        </p:nvSpPr>
        <p:spPr>
          <a:xfrm>
            <a:off x="13417080" y="3695471"/>
            <a:ext cx="2070570" cy="590779"/>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0124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pPr algn="ctr"/>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a:t>
            </a:fld>
            <a:endParaRPr lang="fr-FR" dirty="0"/>
          </a:p>
        </p:txBody>
      </p:sp>
      <p:sp>
        <p:nvSpPr>
          <p:cNvPr id="4" name="Titre 3"/>
          <p:cNvSpPr>
            <a:spLocks noGrp="1"/>
          </p:cNvSpPr>
          <p:nvPr>
            <p:ph type="title"/>
          </p:nvPr>
        </p:nvSpPr>
        <p:spPr/>
        <p:txBody>
          <a:bodyPr/>
          <a:lstStyle/>
          <a:p>
            <a:r>
              <a:rPr lang="fr-FR" dirty="0" smtClean="0"/>
              <a:t>Pour bien commencer</a:t>
            </a:r>
            <a:endParaRPr lang="fr-FR" dirty="0"/>
          </a:p>
        </p:txBody>
      </p:sp>
      <p:sp>
        <p:nvSpPr>
          <p:cNvPr id="5" name="Espace réservé du texte 4"/>
          <p:cNvSpPr>
            <a:spLocks noGrp="1"/>
          </p:cNvSpPr>
          <p:nvPr>
            <p:ph type="body" sz="quarter" idx="14"/>
          </p:nvPr>
        </p:nvSpPr>
        <p:spPr/>
        <p:txBody>
          <a:bodyPr/>
          <a:lstStyle/>
          <a:p>
            <a:r>
              <a:rPr lang="fr-FR" dirty="0" smtClean="0"/>
              <a:t>Mettons nous d’accord</a:t>
            </a:r>
            <a:endParaRPr lang="fr-FR" dirty="0"/>
          </a:p>
        </p:txBody>
      </p:sp>
      <p:sp>
        <p:nvSpPr>
          <p:cNvPr id="8" name="Espace réservé du texte 7"/>
          <p:cNvSpPr>
            <a:spLocks noGrp="1"/>
          </p:cNvSpPr>
          <p:nvPr>
            <p:ph type="body" sz="quarter" idx="13"/>
          </p:nvPr>
        </p:nvSpPr>
        <p:spPr/>
        <p:txBody>
          <a:bodyPr/>
          <a:lstStyle/>
          <a:p>
            <a:r>
              <a:rPr lang="fr-FR" dirty="0"/>
              <a:t>Pour suivre la formation dans les meilleurs conditions, configurez les outils Visual Studio en français</a:t>
            </a:r>
            <a:r>
              <a:rPr lang="fr-FR" dirty="0" smtClean="0"/>
              <a:t>.</a:t>
            </a:r>
          </a:p>
          <a:p>
            <a:endParaRPr lang="fr-FR" dirty="0"/>
          </a:p>
          <a:p>
            <a:pPr lvl="1"/>
            <a:r>
              <a:rPr lang="fr-FR" dirty="0" smtClean="0"/>
              <a:t>Lancer YESADM</a:t>
            </a:r>
          </a:p>
          <a:p>
            <a:endParaRPr lang="fr-FR" dirty="0"/>
          </a:p>
          <a:p>
            <a:pPr lvl="1"/>
            <a:r>
              <a:rPr lang="fr-FR" dirty="0" smtClean="0"/>
              <a:t>Définir la langue de travail</a:t>
            </a:r>
          </a:p>
          <a:p>
            <a:endParaRPr lang="fr-FR" dirty="0"/>
          </a:p>
          <a:p>
            <a:endParaRPr lang="fr-FR" dirty="0"/>
          </a:p>
          <a:p>
            <a:endParaRPr lang="fr-FR" dirty="0" smtClean="0"/>
          </a:p>
          <a:p>
            <a:endParaRPr lang="fr-FR" dirty="0"/>
          </a:p>
          <a:p>
            <a:endParaRPr lang="fr-FR" dirty="0"/>
          </a:p>
        </p:txBody>
      </p:sp>
      <p:sp>
        <p:nvSpPr>
          <p:cNvPr id="13" name="Espace réservé du texte 12"/>
          <p:cNvSpPr>
            <a:spLocks noGrp="1"/>
          </p:cNvSpPr>
          <p:nvPr>
            <p:ph type="body" sz="quarter" idx="4294967295"/>
          </p:nvPr>
        </p:nvSpPr>
        <p:spPr>
          <a:xfrm>
            <a:off x="13631863" y="2962275"/>
            <a:ext cx="10752137" cy="9621838"/>
          </a:xfrm>
          <a:prstGeom prst="rect">
            <a:avLst/>
          </a:prstGeom>
        </p:spPr>
        <p:txBody>
          <a:bodyPr/>
          <a:lstStyle/>
          <a:p>
            <a:r>
              <a:rPr lang="fr-FR" dirty="0" smtClean="0"/>
              <a:t>Vocabulaire utilisé</a:t>
            </a:r>
          </a:p>
          <a:p>
            <a:endParaRPr lang="fr-FR" dirty="0"/>
          </a:p>
          <a:p>
            <a:pPr lvl="1"/>
            <a:r>
              <a:rPr lang="fr-FR" dirty="0"/>
              <a:t>Une </a:t>
            </a:r>
            <a:r>
              <a:rPr lang="fr-FR" b="1" dirty="0"/>
              <a:t>Application </a:t>
            </a:r>
            <a:r>
              <a:rPr lang="fr-FR" b="1" dirty="0" smtClean="0"/>
              <a:t>DevBooster Mobile</a:t>
            </a:r>
            <a:r>
              <a:rPr lang="fr-FR" dirty="0" smtClean="0"/>
              <a:t> </a:t>
            </a:r>
            <a:r>
              <a:rPr lang="fr-FR" dirty="0"/>
              <a:t>désignera une </a:t>
            </a:r>
            <a:r>
              <a:rPr lang="fr-FR" b="1" dirty="0"/>
              <a:t>application DevBooster</a:t>
            </a:r>
            <a:r>
              <a:rPr lang="fr-FR" dirty="0"/>
              <a:t> utilisant XAML pour </a:t>
            </a:r>
            <a:r>
              <a:rPr lang="fr-FR" dirty="0" smtClean="0"/>
              <a:t>SPID. C’est la partie qui s’exécute côté </a:t>
            </a:r>
            <a:r>
              <a:rPr lang="fr-FR" b="1" dirty="0" smtClean="0"/>
              <a:t>serveur</a:t>
            </a:r>
            <a:r>
              <a:rPr lang="fr-FR" dirty="0" smtClean="0"/>
              <a:t>.</a:t>
            </a:r>
            <a:br>
              <a:rPr lang="fr-FR" dirty="0" smtClean="0"/>
            </a:br>
            <a:endParaRPr lang="fr-FR" dirty="0"/>
          </a:p>
          <a:p>
            <a:pPr lvl="1"/>
            <a:r>
              <a:rPr lang="fr-FR" dirty="0"/>
              <a:t>Une </a:t>
            </a:r>
            <a:r>
              <a:rPr lang="fr-FR" b="1" dirty="0"/>
              <a:t>App </a:t>
            </a:r>
            <a:r>
              <a:rPr lang="fr-FR" b="1" dirty="0" smtClean="0"/>
              <a:t>Mobile</a:t>
            </a:r>
            <a:r>
              <a:rPr lang="fr-FR" dirty="0" smtClean="0"/>
              <a:t> </a:t>
            </a:r>
            <a:r>
              <a:rPr lang="fr-FR" dirty="0"/>
              <a:t>désignera une </a:t>
            </a:r>
            <a:r>
              <a:rPr lang="fr-FR" b="1" dirty="0"/>
              <a:t>application </a:t>
            </a:r>
            <a:r>
              <a:rPr lang="fr-FR" b="1" dirty="0" smtClean="0"/>
              <a:t>Android ou iOS</a:t>
            </a:r>
            <a:r>
              <a:rPr lang="fr-FR" dirty="0" smtClean="0"/>
              <a:t> </a:t>
            </a:r>
            <a:r>
              <a:rPr lang="fr-FR" dirty="0"/>
              <a:t>capable d’interpréter une réponse </a:t>
            </a:r>
            <a:r>
              <a:rPr lang="fr-FR" dirty="0" smtClean="0"/>
              <a:t>SPID. </a:t>
            </a:r>
            <a:r>
              <a:rPr lang="fr-FR" dirty="0"/>
              <a:t>C’est la partie qui s’exécute côté </a:t>
            </a:r>
            <a:r>
              <a:rPr lang="fr-FR" b="1" dirty="0" smtClean="0"/>
              <a:t>client</a:t>
            </a:r>
            <a:r>
              <a:rPr lang="fr-FR" dirty="0" smtClean="0"/>
              <a:t>, sur le téléphone de l’utilisateur.</a:t>
            </a:r>
            <a:endParaRPr lang="fr-FR" dirty="0"/>
          </a:p>
          <a:p>
            <a:pPr lvl="1"/>
            <a:endParaRPr lang="fr-FR" dirty="0"/>
          </a:p>
        </p:txBody>
      </p:sp>
      <p:pic>
        <p:nvPicPr>
          <p:cNvPr id="15" name="Image 14"/>
          <p:cNvPicPr>
            <a:picLocks noChangeAspect="1"/>
          </p:cNvPicPr>
          <p:nvPr/>
        </p:nvPicPr>
        <p:blipFill>
          <a:blip r:embed="rId3"/>
          <a:stretch>
            <a:fillRect/>
          </a:stretch>
        </p:blipFill>
        <p:spPr>
          <a:xfrm>
            <a:off x="4647520" y="8269319"/>
            <a:ext cx="3971788" cy="1344944"/>
          </a:xfrm>
          <a:prstGeom prst="rect">
            <a:avLst/>
          </a:prstGeom>
        </p:spPr>
      </p:pic>
    </p:spTree>
    <p:extLst>
      <p:ext uri="{BB962C8B-B14F-4D97-AF65-F5344CB8AC3E}">
        <p14:creationId xmlns:p14="http://schemas.microsoft.com/office/powerpoint/2010/main" val="3337329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stretch>
            <a:fillRect/>
          </a:stretch>
        </p:blipFill>
        <p:spPr>
          <a:xfrm>
            <a:off x="1672755" y="2961747"/>
            <a:ext cx="17408536" cy="9622366"/>
          </a:xfrm>
          <a:prstGeom prst="rect">
            <a:avLst/>
          </a:prstGeom>
          <a:ln>
            <a:noFill/>
          </a:ln>
          <a:effectLst>
            <a:outerShdw blurRad="292100" dist="139700" dir="2700000" algn="tl" rotWithShape="0">
              <a:srgbClr val="333333">
                <a:alpha val="65000"/>
              </a:srgbClr>
            </a:outerShdw>
          </a:effectLst>
        </p:spPr>
      </p:pic>
      <p:sp>
        <p:nvSpPr>
          <p:cNvPr id="5" name="Titre 4"/>
          <p:cNvSpPr>
            <a:spLocks noGrp="1"/>
          </p:cNvSpPr>
          <p:nvPr>
            <p:ph type="title"/>
          </p:nvPr>
        </p:nvSpPr>
        <p:spPr/>
        <p:txBody>
          <a:bodyPr/>
          <a:lstStyle/>
          <a:p>
            <a:r>
              <a:rPr lang="fr-FR" dirty="0" smtClean="0"/>
              <a:t>Et dans un navigateur ?</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20</a:t>
            </a:fld>
            <a:endParaRPr lang="fr-FR" dirty="0"/>
          </a:p>
        </p:txBody>
      </p:sp>
      <p:sp>
        <p:nvSpPr>
          <p:cNvPr id="4" name="Espace réservé du texte 3"/>
          <p:cNvSpPr>
            <a:spLocks noGrp="1"/>
          </p:cNvSpPr>
          <p:nvPr>
            <p:ph type="body" sz="quarter" idx="13"/>
          </p:nvPr>
        </p:nvSpPr>
        <p:spPr>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a:lstStyle/>
          <a:p>
            <a:endParaRPr lang="fr-FR" dirty="0" smtClean="0">
              <a:hlinkClick r:id="rId4"/>
            </a:endParaRPr>
          </a:p>
          <a:p>
            <a:r>
              <a:rPr lang="fr-FR" dirty="0" smtClean="0">
                <a:hlinkClick r:id="rId4"/>
              </a:rPr>
              <a:t>http</a:t>
            </a:r>
            <a:r>
              <a:rPr lang="fr-FR" dirty="0">
                <a:hlinkClick r:id="rId4"/>
              </a:rPr>
              <a:t>://localhost.eid-bad.e-i.com:8081/DevbFormationInternet</a:t>
            </a:r>
            <a:r>
              <a:rPr lang="fr-FR" dirty="0" smtClean="0">
                <a:hlinkClick r:id="rId4"/>
              </a:rPr>
              <a:t>/</a:t>
            </a:r>
            <a:r>
              <a:rPr lang="fr-FR" dirty="0">
                <a:hlinkClick r:id="rId5"/>
              </a:rPr>
              <a:t>?spid_version=1</a:t>
            </a:r>
            <a:endParaRPr lang="fr-FR" dirty="0" smtClean="0"/>
          </a:p>
          <a:p>
            <a:endParaRPr lang="fr-FR" dirty="0" smtClean="0">
              <a:hlinkClick r:id="rId5"/>
            </a:endParaRPr>
          </a:p>
          <a:p>
            <a:r>
              <a:rPr lang="fr-FR" dirty="0" smtClean="0">
                <a:hlinkClick r:id="rId5"/>
              </a:rPr>
              <a:t>http</a:t>
            </a:r>
            <a:r>
              <a:rPr lang="fr-FR" dirty="0">
                <a:hlinkClick r:id="rId5"/>
              </a:rPr>
              <a:t>://localhost-ni.cm-cic.fr:8081/DevbFormationInternet</a:t>
            </a:r>
            <a:r>
              <a:rPr lang="fr-FR" dirty="0" smtClean="0">
                <a:hlinkClick r:id="rId5"/>
              </a:rPr>
              <a:t>/?spid_version=1</a:t>
            </a:r>
            <a:r>
              <a:rPr lang="fr-FR" dirty="0" smtClean="0"/>
              <a:t> </a:t>
            </a:r>
          </a:p>
          <a:p>
            <a:endParaRPr lang="fr-FR" dirty="0" smtClean="0"/>
          </a:p>
          <a:p>
            <a:r>
              <a:rPr lang="fr-FR" dirty="0" smtClean="0"/>
              <a:t> </a:t>
            </a:r>
            <a:endParaRPr lang="fr-FR" dirty="0"/>
          </a:p>
        </p:txBody>
      </p:sp>
      <p:sp>
        <p:nvSpPr>
          <p:cNvPr id="6" name="Espace réservé du texte 5"/>
          <p:cNvSpPr>
            <a:spLocks noGrp="1"/>
          </p:cNvSpPr>
          <p:nvPr>
            <p:ph type="body" sz="quarter" idx="14"/>
          </p:nvPr>
        </p:nvSpPr>
        <p:spPr/>
        <p:txBody>
          <a:bodyPr/>
          <a:lstStyle/>
          <a:p>
            <a:r>
              <a:rPr lang="fr-FR" dirty="0" smtClean="0"/>
              <a:t>Afficher la réponse JSON au format SPID</a:t>
            </a:r>
            <a:endParaRPr lang="fr-FR" dirty="0"/>
          </a:p>
          <a:p>
            <a:endParaRPr lang="fr-FR" dirty="0"/>
          </a:p>
        </p:txBody>
      </p:sp>
      <p:sp>
        <p:nvSpPr>
          <p:cNvPr id="9" name="Rectangle 8"/>
          <p:cNvSpPr/>
          <p:nvPr/>
        </p:nvSpPr>
        <p:spPr>
          <a:xfrm>
            <a:off x="13417080" y="3695471"/>
            <a:ext cx="2070570" cy="590779"/>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724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Utiliser la trace DevBooster</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21</a:t>
            </a:fld>
            <a:endParaRPr lang="fr-FR" dirty="0"/>
          </a:p>
        </p:txBody>
      </p:sp>
      <p:sp>
        <p:nvSpPr>
          <p:cNvPr id="4" name="Espace réservé du texte 3"/>
          <p:cNvSpPr>
            <a:spLocks noGrp="1"/>
          </p:cNvSpPr>
          <p:nvPr>
            <p:ph type="body" sz="quarter" idx="13"/>
          </p:nvPr>
        </p:nvSpPr>
        <p:spPr/>
        <p:txBody>
          <a:bodyPr/>
          <a:lstStyle/>
          <a:p>
            <a:r>
              <a:rPr lang="fr-FR" dirty="0" smtClean="0"/>
              <a:t>En cas de problème, il faut consulter la trace DevBooster en PFTL pour déterminer l’origine de l’erreur. </a:t>
            </a:r>
          </a:p>
          <a:p>
            <a:endParaRPr lang="fr-FR" dirty="0"/>
          </a:p>
          <a:p>
            <a:endParaRPr lang="fr-FR" dirty="0" smtClean="0"/>
          </a:p>
          <a:p>
            <a:endParaRPr lang="fr-FR" dirty="0"/>
          </a:p>
          <a:p>
            <a:endParaRPr lang="fr-FR" dirty="0" smtClean="0"/>
          </a:p>
          <a:p>
            <a:endParaRPr lang="fr-FR" dirty="0"/>
          </a:p>
          <a:p>
            <a:endParaRPr lang="fr-FR" dirty="0" smtClean="0"/>
          </a:p>
          <a:p>
            <a:r>
              <a:rPr lang="fr-FR" dirty="0" smtClean="0"/>
              <a:t>Comme pour une application DevBooster standard, on pourra rechercher sur le code application défini dans le </a:t>
            </a:r>
            <a:r>
              <a:rPr lang="fr-FR" dirty="0" err="1" smtClean="0"/>
              <a:t>devbappli.config</a:t>
            </a:r>
            <a:endParaRPr lang="fr-FR" dirty="0" smtClean="0"/>
          </a:p>
          <a:p>
            <a:r>
              <a:rPr lang="fr-FR" sz="1800" dirty="0" smtClean="0">
                <a:solidFill>
                  <a:srgbClr val="0000FF"/>
                </a:solidFill>
                <a:latin typeface="Consolas" panose="020B0609020204030204" pitchFamily="49" charset="0"/>
              </a:rPr>
              <a:t/>
            </a:r>
            <a:br>
              <a:rPr lang="fr-FR" sz="1800" dirty="0" smtClean="0">
                <a:solidFill>
                  <a:srgbClr val="0000FF"/>
                </a:solidFill>
                <a:latin typeface="Consolas" panose="020B0609020204030204" pitchFamily="49" charset="0"/>
              </a:rPr>
            </a:br>
            <a:r>
              <a:rPr lang="fr-FR" sz="1800" dirty="0" smtClean="0">
                <a:solidFill>
                  <a:srgbClr val="0000FF"/>
                </a:solidFill>
                <a:latin typeface="Consolas" panose="020B0609020204030204" pitchFamily="49" charset="0"/>
              </a:rPr>
              <a:t/>
            </a:r>
            <a:br>
              <a:rPr lang="fr-FR" sz="1800" dirty="0" smtClean="0">
                <a:solidFill>
                  <a:srgbClr val="0000FF"/>
                </a:solidFill>
                <a:latin typeface="Consolas" panose="020B0609020204030204" pitchFamily="49" charset="0"/>
              </a:rPr>
            </a:br>
            <a:r>
              <a:rPr lang="fr-FR" sz="1800" dirty="0" smtClean="0">
                <a:solidFill>
                  <a:srgbClr val="0000FF"/>
                </a:solidFill>
                <a:latin typeface="Consolas" panose="020B0609020204030204" pitchFamily="49" charset="0"/>
              </a:rPr>
              <a:t>&lt;</a:t>
            </a:r>
            <a:r>
              <a:rPr lang="fr-FR" sz="1800" dirty="0" err="1">
                <a:solidFill>
                  <a:srgbClr val="A31515"/>
                </a:solidFill>
                <a:latin typeface="Consolas" panose="020B0609020204030204" pitchFamily="49" charset="0"/>
              </a:rPr>
              <a:t>productdescription</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008000"/>
                </a:solidFill>
                <a:latin typeface="Consolas" panose="020B0609020204030204" pitchFamily="49" charset="0"/>
              </a:rPr>
              <a:t>Valeur écrasée par la </a:t>
            </a:r>
            <a:r>
              <a:rPr lang="fr-FR" sz="1800" dirty="0" err="1">
                <a:solidFill>
                  <a:srgbClr val="008000"/>
                </a:solidFill>
                <a:latin typeface="Consolas" panose="020B0609020204030204" pitchFamily="49" charset="0"/>
              </a:rPr>
              <a:t>BuildMachine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err="1">
                <a:solidFill>
                  <a:srgbClr val="A31515"/>
                </a:solidFill>
                <a:latin typeface="Consolas" panose="020B0609020204030204" pitchFamily="49" charset="0"/>
              </a:rPr>
              <a:t>applicationcode</a:t>
            </a:r>
            <a:r>
              <a:rPr lang="fr-FR" sz="1800" dirty="0">
                <a:solidFill>
                  <a:srgbClr val="0000FF"/>
                </a:solidFill>
                <a:latin typeface="Consolas" panose="020B0609020204030204" pitchFamily="49" charset="0"/>
              </a:rPr>
              <a:t>&gt;</a:t>
            </a:r>
            <a:r>
              <a:rPr lang="fr-FR" sz="1800" dirty="0">
                <a:solidFill>
                  <a:srgbClr val="000000"/>
                </a:solidFill>
                <a:latin typeface="Consolas" panose="020B0609020204030204" pitchFamily="49" charset="0"/>
              </a:rPr>
              <a:t>DBLR</a:t>
            </a:r>
            <a:r>
              <a:rPr lang="fr-FR" sz="1800" dirty="0">
                <a:solidFill>
                  <a:srgbClr val="0000FF"/>
                </a:solidFill>
                <a:latin typeface="Consolas" panose="020B0609020204030204" pitchFamily="49" charset="0"/>
              </a:rPr>
              <a:t>&lt;/</a:t>
            </a:r>
            <a:r>
              <a:rPr lang="fr-FR" sz="1800" dirty="0" err="1">
                <a:solidFill>
                  <a:srgbClr val="A31515"/>
                </a:solidFill>
                <a:latin typeface="Consolas" panose="020B0609020204030204" pitchFamily="49" charset="0"/>
              </a:rPr>
              <a:t>applicationcode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008000"/>
                </a:solidFill>
                <a:latin typeface="Consolas" panose="020B0609020204030204" pitchFamily="49" charset="0"/>
              </a:rPr>
              <a:t>Valeur écrasée par la </a:t>
            </a:r>
            <a:r>
              <a:rPr lang="fr-FR" sz="1800" dirty="0" err="1">
                <a:solidFill>
                  <a:srgbClr val="008000"/>
                </a:solidFill>
                <a:latin typeface="Consolas" panose="020B0609020204030204" pitchFamily="49" charset="0"/>
              </a:rPr>
              <a:t>BuildMachine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err="1">
                <a:solidFill>
                  <a:srgbClr val="A31515"/>
                </a:solidFill>
                <a:latin typeface="Consolas" panose="020B0609020204030204" pitchFamily="49" charset="0"/>
              </a:rPr>
              <a:t>productcode</a:t>
            </a:r>
            <a:r>
              <a:rPr lang="fr-FR" sz="1800" dirty="0">
                <a:solidFill>
                  <a:srgbClr val="0000FF"/>
                </a:solidFill>
                <a:latin typeface="Consolas" panose="020B0609020204030204" pitchFamily="49" charset="0"/>
              </a:rPr>
              <a:t>&gt;</a:t>
            </a:r>
            <a:r>
              <a:rPr lang="fr-FR" sz="1800" dirty="0">
                <a:solidFill>
                  <a:srgbClr val="000000"/>
                </a:solidFill>
                <a:latin typeface="Consolas" panose="020B0609020204030204" pitchFamily="49" charset="0"/>
              </a:rPr>
              <a:t>TODO</a:t>
            </a:r>
            <a:r>
              <a:rPr lang="fr-FR" sz="1800" dirty="0">
                <a:solidFill>
                  <a:srgbClr val="0000FF"/>
                </a:solidFill>
                <a:latin typeface="Consolas" panose="020B0609020204030204" pitchFamily="49" charset="0"/>
              </a:rPr>
              <a:t>&lt;/</a:t>
            </a:r>
            <a:r>
              <a:rPr lang="fr-FR" sz="1800" dirty="0" err="1">
                <a:solidFill>
                  <a:srgbClr val="A31515"/>
                </a:solidFill>
                <a:latin typeface="Consolas" panose="020B0609020204030204" pitchFamily="49" charset="0"/>
              </a:rPr>
              <a:t>productcode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008000"/>
                </a:solidFill>
                <a:latin typeface="Consolas" panose="020B0609020204030204" pitchFamily="49" charset="0"/>
              </a:rPr>
              <a:t>Valeur écrasée par la </a:t>
            </a:r>
            <a:r>
              <a:rPr lang="fr-FR" sz="1800" dirty="0" err="1">
                <a:solidFill>
                  <a:srgbClr val="008000"/>
                </a:solidFill>
                <a:latin typeface="Consolas" panose="020B0609020204030204" pitchFamily="49" charset="0"/>
              </a:rPr>
              <a:t>BuildMachine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A31515"/>
                </a:solidFill>
                <a:latin typeface="Consolas" panose="020B0609020204030204" pitchFamily="49" charset="0"/>
              </a:rPr>
              <a:t>version</a:t>
            </a:r>
            <a:r>
              <a:rPr lang="fr-FR" sz="1800" dirty="0">
                <a:solidFill>
                  <a:srgbClr val="0000FF"/>
                </a:solidFill>
                <a:latin typeface="Consolas" panose="020B0609020204030204" pitchFamily="49" charset="0"/>
              </a:rPr>
              <a:t>&gt;</a:t>
            </a:r>
            <a:r>
              <a:rPr lang="fr-FR" sz="1800" dirty="0">
                <a:solidFill>
                  <a:srgbClr val="000000"/>
                </a:solidFill>
                <a:latin typeface="Consolas" panose="020B0609020204030204" pitchFamily="49" charset="0"/>
              </a:rPr>
              <a:t>0.0</a:t>
            </a:r>
            <a:r>
              <a:rPr lang="fr-FR" sz="1800" dirty="0">
                <a:solidFill>
                  <a:srgbClr val="0000FF"/>
                </a:solidFill>
                <a:latin typeface="Consolas" panose="020B0609020204030204" pitchFamily="49" charset="0"/>
              </a:rPr>
              <a:t>&lt;/</a:t>
            </a:r>
            <a:r>
              <a:rPr lang="fr-FR" sz="1800" dirty="0">
                <a:solidFill>
                  <a:srgbClr val="A31515"/>
                </a:solidFill>
                <a:latin typeface="Consolas" panose="020B0609020204030204" pitchFamily="49" charset="0"/>
              </a:rPr>
              <a:t>version</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008000"/>
                </a:solidFill>
                <a:latin typeface="Consolas" panose="020B0609020204030204" pitchFamily="49" charset="0"/>
              </a:rPr>
              <a:t>Valeur écrasée par la </a:t>
            </a:r>
            <a:r>
              <a:rPr lang="fr-FR" sz="1800" dirty="0" err="1">
                <a:solidFill>
                  <a:srgbClr val="008000"/>
                </a:solidFill>
                <a:latin typeface="Consolas" panose="020B0609020204030204" pitchFamily="49" charset="0"/>
              </a:rPr>
              <a:t>BuildMachine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err="1">
                <a:solidFill>
                  <a:srgbClr val="A31515"/>
                </a:solidFill>
                <a:latin typeface="Consolas" panose="020B0609020204030204" pitchFamily="49" charset="0"/>
              </a:rPr>
              <a:t>packagename</a:t>
            </a:r>
            <a:r>
              <a:rPr lang="fr-FR" sz="1800" dirty="0">
                <a:solidFill>
                  <a:srgbClr val="0000FF"/>
                </a:solidFill>
                <a:latin typeface="Consolas" panose="020B0609020204030204" pitchFamily="49" charset="0"/>
              </a:rPr>
              <a:t>&gt;</a:t>
            </a:r>
            <a:r>
              <a:rPr lang="fr-FR" sz="1800" dirty="0">
                <a:solidFill>
                  <a:srgbClr val="000000"/>
                </a:solidFill>
                <a:latin typeface="Consolas" panose="020B0609020204030204" pitchFamily="49" charset="0"/>
              </a:rPr>
              <a:t>DBLR_DEVBFORMATION</a:t>
            </a:r>
            <a:r>
              <a:rPr lang="fr-FR" sz="1800" dirty="0">
                <a:solidFill>
                  <a:srgbClr val="0000FF"/>
                </a:solidFill>
                <a:latin typeface="Consolas" panose="020B0609020204030204" pitchFamily="49" charset="0"/>
              </a:rPr>
              <a:t>&lt;/</a:t>
            </a:r>
            <a:r>
              <a:rPr lang="fr-FR" sz="1800" dirty="0" err="1">
                <a:solidFill>
                  <a:srgbClr val="A31515"/>
                </a:solidFill>
                <a:latin typeface="Consolas" panose="020B0609020204030204" pitchFamily="49" charset="0"/>
              </a:rPr>
              <a:t>packagename</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a:solidFill>
                  <a:srgbClr val="008000"/>
                </a:solidFill>
                <a:latin typeface="Consolas" panose="020B0609020204030204" pitchFamily="49" charset="0"/>
              </a:rPr>
              <a:t>Marqueur permettant aux outils d'analyse des logs de corréler les enregistrements</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  &lt;</a:t>
            </a:r>
            <a:r>
              <a:rPr lang="fr-FR" sz="1800" dirty="0" err="1">
                <a:solidFill>
                  <a:srgbClr val="A31515"/>
                </a:solidFill>
                <a:latin typeface="Consolas" panose="020B0609020204030204" pitchFamily="49" charset="0"/>
              </a:rPr>
              <a:t>logconsolidationmarker</a:t>
            </a:r>
            <a:r>
              <a:rPr lang="fr-FR" sz="1800" dirty="0">
                <a:solidFill>
                  <a:srgbClr val="0000FF"/>
                </a:solidFill>
                <a:latin typeface="Consolas" panose="020B0609020204030204" pitchFamily="49" charset="0"/>
              </a:rPr>
              <a:t>&gt;&lt;/</a:t>
            </a:r>
            <a:r>
              <a:rPr lang="fr-FR" sz="1800" dirty="0" err="1">
                <a:solidFill>
                  <a:srgbClr val="A31515"/>
                </a:solidFill>
                <a:latin typeface="Consolas" panose="020B0609020204030204" pitchFamily="49" charset="0"/>
              </a:rPr>
              <a:t>logconsolidationmarker</a:t>
            </a:r>
            <a:r>
              <a:rPr lang="fr-FR" sz="1800" dirty="0">
                <a:solidFill>
                  <a:srgbClr val="0000FF"/>
                </a:solidFill>
                <a:latin typeface="Consolas" panose="020B0609020204030204" pitchFamily="49" charset="0"/>
              </a:rPr>
              <a:t>&gt;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&lt;/</a:t>
            </a:r>
            <a:r>
              <a:rPr lang="fr-FR" sz="1800" dirty="0" err="1">
                <a:solidFill>
                  <a:srgbClr val="A31515"/>
                </a:solidFill>
                <a:latin typeface="Consolas" panose="020B0609020204030204" pitchFamily="49" charset="0"/>
              </a:rPr>
              <a:t>productdescription</a:t>
            </a:r>
            <a:r>
              <a:rPr lang="fr-FR" sz="1800" dirty="0">
                <a:solidFill>
                  <a:srgbClr val="0000FF"/>
                </a:solidFill>
                <a:latin typeface="Consolas" panose="020B0609020204030204" pitchFamily="49" charset="0"/>
              </a:rPr>
              <a:t>&gt;</a:t>
            </a:r>
            <a:endParaRPr lang="fr-FR" sz="1800" dirty="0" smtClean="0"/>
          </a:p>
        </p:txBody>
      </p:sp>
      <p:sp>
        <p:nvSpPr>
          <p:cNvPr id="6" name="Espace réservé du texte 5"/>
          <p:cNvSpPr>
            <a:spLocks noGrp="1"/>
          </p:cNvSpPr>
          <p:nvPr>
            <p:ph type="body" sz="quarter" idx="14"/>
          </p:nvPr>
        </p:nvSpPr>
        <p:spPr/>
        <p:txBody>
          <a:bodyPr/>
          <a:lstStyle/>
          <a:p>
            <a:r>
              <a:rPr lang="en-US" dirty="0"/>
              <a:t>"Anything that can go wrong will go wrong."</a:t>
            </a:r>
            <a:endParaRPr lang="fr-FR" dirty="0"/>
          </a:p>
        </p:txBody>
      </p:sp>
      <p:pic>
        <p:nvPicPr>
          <p:cNvPr id="7" name="Image 6"/>
          <p:cNvPicPr>
            <a:picLocks noChangeAspect="1"/>
          </p:cNvPicPr>
          <p:nvPr/>
        </p:nvPicPr>
        <p:blipFill>
          <a:blip r:embed="rId3"/>
          <a:stretch>
            <a:fillRect/>
          </a:stretch>
        </p:blipFill>
        <p:spPr>
          <a:xfrm>
            <a:off x="1643063" y="4284433"/>
            <a:ext cx="22033383" cy="3076869"/>
          </a:xfrm>
          <a:prstGeom prst="rect">
            <a:avLst/>
          </a:prstGeom>
        </p:spPr>
      </p:pic>
      <p:sp>
        <p:nvSpPr>
          <p:cNvPr id="10" name="Rectangle 9"/>
          <p:cNvSpPr/>
          <p:nvPr/>
        </p:nvSpPr>
        <p:spPr>
          <a:xfrm>
            <a:off x="1672755" y="10629900"/>
            <a:ext cx="4499445" cy="54864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4963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HTTP 200</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22</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Pas forcément OK…</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754" y="2745867"/>
            <a:ext cx="16392233" cy="9838246"/>
          </a:xfrm>
          <a:prstGeom prst="rect">
            <a:avLst/>
          </a:prstGeom>
        </p:spPr>
      </p:pic>
      <p:sp>
        <p:nvSpPr>
          <p:cNvPr id="8" name="Rectangle 7"/>
          <p:cNvSpPr/>
          <p:nvPr/>
        </p:nvSpPr>
        <p:spPr>
          <a:xfrm>
            <a:off x="12546419" y="3211032"/>
            <a:ext cx="1828800" cy="59542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1490837" y="9572842"/>
            <a:ext cx="853149" cy="59542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17247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a:t>Appeler l'application avec un navigateur pour analyser la requête</a:t>
            </a:r>
          </a:p>
        </p:txBody>
      </p:sp>
      <p:sp>
        <p:nvSpPr>
          <p:cNvPr id="2" name="Espace réservé du pied de page 1"/>
          <p:cNvSpPr>
            <a:spLocks noGrp="1"/>
          </p:cNvSpPr>
          <p:nvPr>
            <p:ph type="ftr" sz="quarter" idx="11"/>
          </p:nvPr>
        </p:nvSpPr>
        <p:spPr/>
        <p:txBody>
          <a:bodyPr/>
          <a:lstStyle/>
          <a:p>
            <a:pPr algn="ctr"/>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23</a:t>
            </a:fld>
            <a:endParaRPr lang="fr-FR" dirty="0"/>
          </a:p>
        </p:txBody>
      </p:sp>
      <p:sp>
        <p:nvSpPr>
          <p:cNvPr id="15" name="Espace réservé du texte 14"/>
          <p:cNvSpPr>
            <a:spLocks noGrp="1"/>
          </p:cNvSpPr>
          <p:nvPr>
            <p:ph type="body" sz="quarter" idx="13"/>
          </p:nvPr>
        </p:nvSpPr>
        <p:spPr/>
        <p:txBody>
          <a:bodyPr/>
          <a:lstStyle/>
          <a:p>
            <a:r>
              <a:rPr lang="fr-FR" dirty="0" smtClean="0"/>
              <a:t>TP 2.4 : </a:t>
            </a:r>
            <a:r>
              <a:rPr lang="fr-FR" dirty="0">
                <a:hlinkClick r:id="rId3"/>
              </a:rPr>
              <a:t>Appeler l'application avec un navigateur pour analyser la requête</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11" name="Image 10"/>
          <p:cNvPicPr>
            <a:picLocks noChangeAspect="1"/>
          </p:cNvPicPr>
          <p:nvPr/>
        </p:nvPicPr>
        <p:blipFill>
          <a:blip r:embed="rId5"/>
          <a:stretch>
            <a:fillRect/>
          </a:stretch>
        </p:blipFill>
        <p:spPr>
          <a:xfrm>
            <a:off x="1643062" y="4256342"/>
            <a:ext cx="15066389" cy="83277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20510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re 6"/>
          <p:cNvSpPr>
            <a:spLocks noGrp="1"/>
          </p:cNvSpPr>
          <p:nvPr>
            <p:ph type="title"/>
          </p:nvPr>
        </p:nvSpPr>
        <p:spPr/>
        <p:txBody>
          <a:bodyPr>
            <a:normAutofit fontScale="90000"/>
          </a:bodyPr>
          <a:lstStyle/>
          <a:p>
            <a:r>
              <a:rPr lang="fr-FR" dirty="0" smtClean="0"/>
              <a:t>Architecture technique et place de </a:t>
            </a:r>
            <a:r>
              <a:rPr lang="fr-FR" dirty="0" err="1" smtClean="0"/>
              <a:t>SinBAD</a:t>
            </a:r>
            <a:endParaRPr lang="fr-FR" dirty="0"/>
          </a:p>
        </p:txBody>
      </p:sp>
      <p:pic>
        <p:nvPicPr>
          <p:cNvPr id="9" name="Espace réservé pour une image  10"/>
          <p:cNvPicPr>
            <a:picLocks noGrp="1" noChangeAspect="1"/>
          </p:cNvPicPr>
          <p:nvPr>
            <p:ph type="pic" sz="quarter" idx="10"/>
          </p:nvPr>
        </p:nvPicPr>
        <p:blipFill>
          <a:blip r:embed="rId2"/>
          <a:srcRect l="20215" r="20215"/>
          <a:stretch>
            <a:fillRect/>
          </a:stretch>
        </p:blipFill>
        <p:spPr>
          <a:prstGeom prst="rect">
            <a:avLst/>
          </a:prstGeom>
        </p:spPr>
      </p:pic>
    </p:spTree>
    <p:extLst>
      <p:ext uri="{BB962C8B-B14F-4D97-AF65-F5344CB8AC3E}">
        <p14:creationId xmlns:p14="http://schemas.microsoft.com/office/powerpoint/2010/main" val="154361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CMS </a:t>
            </a:r>
            <a:r>
              <a:rPr lang="fr-FR" dirty="0" err="1" smtClean="0"/>
              <a:t>SinBAD</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25</a:t>
            </a:fld>
            <a:endParaRPr lang="fr-FR" dirty="0"/>
          </a:p>
        </p:txBody>
      </p:sp>
      <p:sp>
        <p:nvSpPr>
          <p:cNvPr id="4" name="Espace réservé du texte 3"/>
          <p:cNvSpPr>
            <a:spLocks noGrp="1"/>
          </p:cNvSpPr>
          <p:nvPr>
            <p:ph type="body" sz="quarter" idx="13"/>
          </p:nvPr>
        </p:nvSpPr>
        <p:spPr>
          <a:xfrm>
            <a:off x="1643063" y="8300441"/>
            <a:ext cx="22063075" cy="4283672"/>
          </a:xfrm>
        </p:spPr>
        <p:txBody>
          <a:bodyPr/>
          <a:lstStyle/>
          <a:p>
            <a:endParaRPr lang="fr-FR" dirty="0" smtClean="0"/>
          </a:p>
          <a:p>
            <a:r>
              <a:rPr lang="fr-FR" dirty="0" err="1" smtClean="0"/>
              <a:t>SinBAD</a:t>
            </a:r>
            <a:r>
              <a:rPr lang="fr-FR" dirty="0" smtClean="0"/>
              <a:t> est le CMS développé par Euro-Information pour paramétrer et administrer les sites web du groupe. </a:t>
            </a:r>
          </a:p>
          <a:p>
            <a:endParaRPr lang="fr-FR" dirty="0"/>
          </a:p>
          <a:p>
            <a:r>
              <a:rPr lang="fr-FR" dirty="0" smtClean="0"/>
              <a:t>Un écran du site est constitué de </a:t>
            </a:r>
            <a:r>
              <a:rPr lang="fr-FR" b="1" dirty="0" smtClean="0"/>
              <a:t>contenus statiques </a:t>
            </a:r>
            <a:r>
              <a:rPr lang="fr-FR" dirty="0" smtClean="0"/>
              <a:t>et d’</a:t>
            </a:r>
            <a:r>
              <a:rPr lang="fr-FR" b="1" dirty="0" smtClean="0"/>
              <a:t>une ou plusieurs d’applications DevBooster </a:t>
            </a:r>
            <a:r>
              <a:rPr lang="fr-FR" dirty="0" smtClean="0"/>
              <a:t>agrégés par un </a:t>
            </a:r>
            <a:r>
              <a:rPr lang="fr-FR" b="1" dirty="0" smtClean="0"/>
              <a:t>gabarit</a:t>
            </a:r>
            <a:r>
              <a:rPr lang="fr-FR" dirty="0" smtClean="0"/>
              <a:t>.</a:t>
            </a:r>
            <a:endParaRPr lang="fr-FR" dirty="0"/>
          </a:p>
        </p:txBody>
      </p:sp>
      <p:sp>
        <p:nvSpPr>
          <p:cNvPr id="6" name="Espace réservé du texte 5"/>
          <p:cNvSpPr>
            <a:spLocks noGrp="1"/>
          </p:cNvSpPr>
          <p:nvPr>
            <p:ph type="body" sz="quarter" idx="14"/>
          </p:nvPr>
        </p:nvSpPr>
        <p:spPr/>
        <p:txBody>
          <a:bodyPr/>
          <a:lstStyle/>
          <a:p>
            <a:r>
              <a:rPr lang="fr-FR" dirty="0" smtClean="0"/>
              <a:t>Pour une application Web</a:t>
            </a:r>
            <a:endParaRPr lang="fr-FR" dirty="0"/>
          </a:p>
        </p:txBody>
      </p:sp>
      <p:sp>
        <p:nvSpPr>
          <p:cNvPr id="8" name="Rectangle 7"/>
          <p:cNvSpPr/>
          <p:nvPr/>
        </p:nvSpPr>
        <p:spPr>
          <a:xfrm>
            <a:off x="10087160" y="2620883"/>
            <a:ext cx="6142265" cy="54283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fr-FR" dirty="0" smtClean="0"/>
              <a:t> Site </a:t>
            </a:r>
            <a:r>
              <a:rPr lang="fr-FR" dirty="0" err="1" smtClean="0"/>
              <a:t>SinBAD</a:t>
            </a:r>
            <a:endParaRPr lang="fr-FR" dirty="0"/>
          </a:p>
        </p:txBody>
      </p:sp>
      <p:sp>
        <p:nvSpPr>
          <p:cNvPr id="13" name="Rectangle 12"/>
          <p:cNvSpPr/>
          <p:nvPr/>
        </p:nvSpPr>
        <p:spPr>
          <a:xfrm>
            <a:off x="17597160" y="2562267"/>
            <a:ext cx="6141600" cy="54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fr-FR" dirty="0" smtClean="0"/>
              <a:t> </a:t>
            </a:r>
            <a:r>
              <a:rPr lang="fr-FR" dirty="0" err="1" smtClean="0"/>
              <a:t>Webfarm</a:t>
            </a:r>
            <a:endParaRPr lang="fr-FR" dirty="0"/>
          </a:p>
        </p:txBody>
      </p:sp>
      <p:sp>
        <p:nvSpPr>
          <p:cNvPr id="16" name="Rectangle 15"/>
          <p:cNvSpPr/>
          <p:nvPr/>
        </p:nvSpPr>
        <p:spPr>
          <a:xfrm>
            <a:off x="10267739" y="3399201"/>
            <a:ext cx="5758325" cy="44418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dirty="0" smtClean="0">
                <a:solidFill>
                  <a:schemeClr val="tx1"/>
                </a:solidFill>
                <a:latin typeface="Segoe UI" panose="020B0502040204020203" pitchFamily="34" charset="0"/>
                <a:cs typeface="Segoe UI" panose="020B0502040204020203" pitchFamily="34" charset="0"/>
              </a:rPr>
              <a:t>Page de Web Inclusion</a:t>
            </a:r>
            <a:endParaRPr lang="fr-FR" sz="2000" dirty="0">
              <a:solidFill>
                <a:schemeClr val="tx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1672755" y="2668922"/>
            <a:ext cx="7046670" cy="5334590"/>
          </a:xfrm>
          <a:prstGeom prst="rect">
            <a:avLst/>
          </a:prstGeom>
        </p:spPr>
      </p:pic>
      <p:sp>
        <p:nvSpPr>
          <p:cNvPr id="28" name="Rectangle 27"/>
          <p:cNvSpPr/>
          <p:nvPr/>
        </p:nvSpPr>
        <p:spPr>
          <a:xfrm>
            <a:off x="10468266" y="3891563"/>
            <a:ext cx="5373586" cy="380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dirty="0" smtClean="0">
                <a:solidFill>
                  <a:schemeClr val="tx1"/>
                </a:solidFill>
                <a:latin typeface="Segoe UI" panose="020B0502040204020203" pitchFamily="34" charset="0"/>
                <a:cs typeface="Segoe UI" panose="020B0502040204020203" pitchFamily="34" charset="0"/>
              </a:rPr>
              <a:t/>
            </a:r>
            <a:br>
              <a:rPr lang="fr-FR" sz="2000" dirty="0" smtClean="0">
                <a:solidFill>
                  <a:schemeClr val="tx1"/>
                </a:solidFill>
                <a:latin typeface="Segoe UI" panose="020B0502040204020203" pitchFamily="34" charset="0"/>
                <a:cs typeface="Segoe UI" panose="020B0502040204020203" pitchFamily="34" charset="0"/>
              </a:rPr>
            </a:br>
            <a:r>
              <a:rPr lang="fr-FR" sz="2000" dirty="0" smtClean="0">
                <a:solidFill>
                  <a:schemeClr val="tx1"/>
                </a:solidFill>
                <a:latin typeface="Segoe UI" panose="020B0502040204020203" pitchFamily="34" charset="0"/>
                <a:cs typeface="Segoe UI" panose="020B0502040204020203" pitchFamily="34" charset="0"/>
              </a:rPr>
              <a:t>Gabarit de Web-Inclusion</a:t>
            </a:r>
            <a:endParaRPr lang="fr-FR" sz="2000" dirty="0">
              <a:solidFill>
                <a:schemeClr val="tx1"/>
              </a:solidFill>
              <a:latin typeface="Segoe UI" panose="020B0502040204020203" pitchFamily="34" charset="0"/>
              <a:cs typeface="Segoe UI" panose="020B0502040204020203" pitchFamily="34" charset="0"/>
            </a:endParaRPr>
          </a:p>
        </p:txBody>
      </p:sp>
      <p:sp>
        <p:nvSpPr>
          <p:cNvPr id="29" name="Rectangle 28"/>
          <p:cNvSpPr/>
          <p:nvPr/>
        </p:nvSpPr>
        <p:spPr>
          <a:xfrm>
            <a:off x="10704362" y="4788320"/>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latin typeface="Segoe UI" panose="020B0502040204020203" pitchFamily="34" charset="0"/>
                <a:cs typeface="Segoe UI" panose="020B0502040204020203" pitchFamily="34" charset="0"/>
              </a:rPr>
              <a:t>Zone A</a:t>
            </a:r>
            <a:endParaRPr lang="fr-FR" sz="2000" dirty="0">
              <a:solidFill>
                <a:schemeClr val="tx1"/>
              </a:solidFill>
              <a:latin typeface="Segoe UI" panose="020B0502040204020203" pitchFamily="34" charset="0"/>
              <a:cs typeface="Segoe UI" panose="020B0502040204020203" pitchFamily="34" charset="0"/>
            </a:endParaRPr>
          </a:p>
        </p:txBody>
      </p:sp>
      <p:sp>
        <p:nvSpPr>
          <p:cNvPr id="30" name="Rectangle 29"/>
          <p:cNvSpPr/>
          <p:nvPr/>
        </p:nvSpPr>
        <p:spPr>
          <a:xfrm>
            <a:off x="10711985" y="5762354"/>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latin typeface="Segoe UI" panose="020B0502040204020203" pitchFamily="34" charset="0"/>
                <a:cs typeface="Segoe UI" panose="020B0502040204020203" pitchFamily="34" charset="0"/>
              </a:rPr>
              <a:t>Zone B</a:t>
            </a:r>
            <a:endParaRPr lang="fr-FR" sz="2000" dirty="0">
              <a:solidFill>
                <a:schemeClr val="tx1"/>
              </a:solidFill>
              <a:latin typeface="Segoe UI" panose="020B0502040204020203" pitchFamily="34" charset="0"/>
              <a:cs typeface="Segoe UI" panose="020B0502040204020203" pitchFamily="34" charset="0"/>
            </a:endParaRPr>
          </a:p>
        </p:txBody>
      </p:sp>
      <p:sp>
        <p:nvSpPr>
          <p:cNvPr id="31" name="Rectangle 30"/>
          <p:cNvSpPr/>
          <p:nvPr/>
        </p:nvSpPr>
        <p:spPr>
          <a:xfrm>
            <a:off x="10711985" y="6730156"/>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latin typeface="Segoe UI" panose="020B0502040204020203" pitchFamily="34" charset="0"/>
                <a:cs typeface="Segoe UI" panose="020B0502040204020203" pitchFamily="34" charset="0"/>
              </a:rPr>
              <a:t>Zone C</a:t>
            </a:r>
            <a:endParaRPr lang="fr-FR" sz="2000" dirty="0">
              <a:solidFill>
                <a:schemeClr val="tx1"/>
              </a:solidFill>
              <a:latin typeface="Segoe UI" panose="020B0502040204020203" pitchFamily="34" charset="0"/>
              <a:cs typeface="Segoe UI" panose="020B0502040204020203" pitchFamily="34" charset="0"/>
            </a:endParaRPr>
          </a:p>
        </p:txBody>
      </p:sp>
      <p:sp>
        <p:nvSpPr>
          <p:cNvPr id="32" name="Rectangle 31"/>
          <p:cNvSpPr/>
          <p:nvPr/>
        </p:nvSpPr>
        <p:spPr>
          <a:xfrm>
            <a:off x="17790844" y="3399201"/>
            <a:ext cx="5758325" cy="44418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dirty="0" smtClean="0">
                <a:solidFill>
                  <a:schemeClr val="tx1"/>
                </a:solidFill>
                <a:latin typeface="Segoe UI" panose="020B0502040204020203" pitchFamily="34" charset="0"/>
                <a:cs typeface="Segoe UI" panose="020B0502040204020203" pitchFamily="34" charset="0"/>
              </a:rPr>
              <a:t>Catalogue d’applications</a:t>
            </a:r>
            <a:endParaRPr lang="fr-FR" sz="2000" dirty="0">
              <a:solidFill>
                <a:schemeClr val="tx1"/>
              </a:solidFill>
              <a:latin typeface="Segoe UI" panose="020B0502040204020203" pitchFamily="34" charset="0"/>
              <a:cs typeface="Segoe UI" panose="020B0502040204020203" pitchFamily="34" charset="0"/>
            </a:endParaRPr>
          </a:p>
        </p:txBody>
      </p:sp>
      <p:sp>
        <p:nvSpPr>
          <p:cNvPr id="35" name="Rectangle 34"/>
          <p:cNvSpPr/>
          <p:nvPr/>
        </p:nvSpPr>
        <p:spPr>
          <a:xfrm>
            <a:off x="18235090" y="5762354"/>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Application 1</a:t>
            </a:r>
          </a:p>
        </p:txBody>
      </p:sp>
      <p:sp>
        <p:nvSpPr>
          <p:cNvPr id="36" name="Rectangle 35"/>
          <p:cNvSpPr/>
          <p:nvPr/>
        </p:nvSpPr>
        <p:spPr>
          <a:xfrm>
            <a:off x="18235090" y="6730156"/>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Segoe UI" panose="020B0502040204020203" pitchFamily="34" charset="0"/>
                <a:cs typeface="Segoe UI" panose="020B0502040204020203" pitchFamily="34" charset="0"/>
              </a:rPr>
              <a:t>Application </a:t>
            </a:r>
            <a:r>
              <a:rPr lang="fr-FR" sz="2000" dirty="0" smtClean="0">
                <a:solidFill>
                  <a:schemeClr val="tx1"/>
                </a:solidFill>
                <a:latin typeface="Segoe UI" panose="020B0502040204020203" pitchFamily="34" charset="0"/>
                <a:cs typeface="Segoe UI" panose="020B0502040204020203" pitchFamily="34" charset="0"/>
              </a:rPr>
              <a:t>2</a:t>
            </a:r>
            <a:endParaRPr lang="fr-FR" sz="2000" dirty="0">
              <a:solidFill>
                <a:schemeClr val="tx1"/>
              </a:solidFill>
              <a:latin typeface="Segoe UI" panose="020B0502040204020203" pitchFamily="34" charset="0"/>
              <a:cs typeface="Segoe UI" panose="020B0502040204020203" pitchFamily="34" charset="0"/>
            </a:endParaRPr>
          </a:p>
        </p:txBody>
      </p:sp>
      <p:cxnSp>
        <p:nvCxnSpPr>
          <p:cNvPr id="12" name="Connecteur droit avec flèche 11"/>
          <p:cNvCxnSpPr>
            <a:endCxn id="16" idx="1"/>
          </p:cNvCxnSpPr>
          <p:nvPr/>
        </p:nvCxnSpPr>
        <p:spPr>
          <a:xfrm>
            <a:off x="8629136" y="5620113"/>
            <a:ext cx="1638603"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30" idx="3"/>
            <a:endCxn id="35" idx="1"/>
          </p:cNvCxnSpPr>
          <p:nvPr/>
        </p:nvCxnSpPr>
        <p:spPr>
          <a:xfrm>
            <a:off x="15597063" y="6059283"/>
            <a:ext cx="26380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31" idx="3"/>
            <a:endCxn id="36" idx="1"/>
          </p:cNvCxnSpPr>
          <p:nvPr/>
        </p:nvCxnSpPr>
        <p:spPr>
          <a:xfrm>
            <a:off x="15597063" y="7027085"/>
            <a:ext cx="263802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70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CMS </a:t>
            </a:r>
            <a:r>
              <a:rPr lang="fr-FR" dirty="0" err="1" smtClean="0"/>
              <a:t>SinBAD</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26</a:t>
            </a:fld>
            <a:endParaRPr lang="fr-FR" dirty="0"/>
          </a:p>
        </p:txBody>
      </p:sp>
      <p:sp>
        <p:nvSpPr>
          <p:cNvPr id="4" name="Espace réservé du texte 3"/>
          <p:cNvSpPr>
            <a:spLocks noGrp="1"/>
          </p:cNvSpPr>
          <p:nvPr>
            <p:ph type="body" sz="quarter" idx="13"/>
          </p:nvPr>
        </p:nvSpPr>
        <p:spPr>
          <a:xfrm>
            <a:off x="1643063" y="8373677"/>
            <a:ext cx="22063075" cy="4210436"/>
          </a:xfrm>
        </p:spPr>
        <p:txBody>
          <a:bodyPr/>
          <a:lstStyle/>
          <a:p>
            <a:endParaRPr lang="fr-FR" dirty="0" smtClean="0"/>
          </a:p>
          <a:p>
            <a:r>
              <a:rPr lang="fr-FR" dirty="0" smtClean="0"/>
              <a:t>Les Apps passent également par un site </a:t>
            </a:r>
            <a:r>
              <a:rPr lang="fr-FR" dirty="0" err="1" smtClean="0"/>
              <a:t>SinBAD</a:t>
            </a:r>
            <a:r>
              <a:rPr lang="fr-FR" dirty="0" smtClean="0"/>
              <a:t> pour accéder aux applications DevBooster Mobile.</a:t>
            </a:r>
          </a:p>
          <a:p>
            <a:endParaRPr lang="fr-FR" dirty="0"/>
          </a:p>
          <a:p>
            <a:r>
              <a:rPr lang="fr-FR" dirty="0" smtClean="0"/>
              <a:t>Mais </a:t>
            </a:r>
            <a:r>
              <a:rPr lang="fr-FR" b="1" dirty="0" smtClean="0"/>
              <a:t>un écran</a:t>
            </a:r>
            <a:r>
              <a:rPr lang="fr-FR" dirty="0" smtClean="0"/>
              <a:t> de l’App est généré par </a:t>
            </a:r>
            <a:r>
              <a:rPr lang="fr-FR" b="1" dirty="0" smtClean="0"/>
              <a:t>une seule application</a:t>
            </a:r>
            <a:r>
              <a:rPr lang="fr-FR" dirty="0" smtClean="0"/>
              <a:t> DevBooster Mobile, on n’utilise donc </a:t>
            </a:r>
            <a:r>
              <a:rPr lang="fr-FR" b="1" dirty="0" smtClean="0"/>
              <a:t>pas de gabarits</a:t>
            </a:r>
            <a:r>
              <a:rPr lang="fr-FR" dirty="0" smtClean="0"/>
              <a:t>.</a:t>
            </a:r>
            <a:endParaRPr lang="fr-FR" dirty="0"/>
          </a:p>
        </p:txBody>
      </p:sp>
      <p:sp>
        <p:nvSpPr>
          <p:cNvPr id="6" name="Espace réservé du texte 5"/>
          <p:cNvSpPr>
            <a:spLocks noGrp="1"/>
          </p:cNvSpPr>
          <p:nvPr>
            <p:ph type="body" sz="quarter" idx="14"/>
          </p:nvPr>
        </p:nvSpPr>
        <p:spPr/>
        <p:txBody>
          <a:bodyPr/>
          <a:lstStyle/>
          <a:p>
            <a:r>
              <a:rPr lang="fr-FR" dirty="0" smtClean="0"/>
              <a:t>Pour une application Mobile</a:t>
            </a:r>
            <a:endParaRPr lang="fr-FR" dirty="0"/>
          </a:p>
        </p:txBody>
      </p:sp>
      <p:sp>
        <p:nvSpPr>
          <p:cNvPr id="8" name="Rectangle 7"/>
          <p:cNvSpPr/>
          <p:nvPr/>
        </p:nvSpPr>
        <p:spPr>
          <a:xfrm>
            <a:off x="9054349" y="2664492"/>
            <a:ext cx="6142265" cy="54283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fr-FR" dirty="0" smtClean="0"/>
              <a:t> Site </a:t>
            </a:r>
            <a:r>
              <a:rPr lang="fr-FR" dirty="0" err="1" smtClean="0"/>
              <a:t>SinBAD</a:t>
            </a:r>
            <a:endParaRPr lang="fr-FR" dirty="0"/>
          </a:p>
        </p:txBody>
      </p:sp>
      <p:sp>
        <p:nvSpPr>
          <p:cNvPr id="13" name="Rectangle 12"/>
          <p:cNvSpPr/>
          <p:nvPr/>
        </p:nvSpPr>
        <p:spPr>
          <a:xfrm>
            <a:off x="17597160" y="2562267"/>
            <a:ext cx="6141600" cy="54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fr-FR" dirty="0" smtClean="0"/>
              <a:t> </a:t>
            </a:r>
            <a:r>
              <a:rPr lang="fr-FR" dirty="0" err="1" smtClean="0"/>
              <a:t>Webfarm</a:t>
            </a:r>
            <a:endParaRPr lang="fr-FR" dirty="0"/>
          </a:p>
        </p:txBody>
      </p:sp>
      <p:sp>
        <p:nvSpPr>
          <p:cNvPr id="16" name="Rectangle 15"/>
          <p:cNvSpPr/>
          <p:nvPr/>
        </p:nvSpPr>
        <p:spPr>
          <a:xfrm>
            <a:off x="9245785" y="3383059"/>
            <a:ext cx="5758325" cy="44418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dirty="0" smtClean="0">
                <a:solidFill>
                  <a:schemeClr val="tx1"/>
                </a:solidFill>
                <a:latin typeface="Segoe UI" panose="020B0502040204020203" pitchFamily="34" charset="0"/>
                <a:cs typeface="Segoe UI" panose="020B0502040204020203" pitchFamily="34" charset="0"/>
              </a:rPr>
              <a:t>Page de Web Inclusion</a:t>
            </a:r>
            <a:endParaRPr lang="fr-FR" sz="2000" dirty="0">
              <a:solidFill>
                <a:schemeClr val="tx1"/>
              </a:solidFill>
              <a:latin typeface="Segoe UI" panose="020B0502040204020203" pitchFamily="34" charset="0"/>
              <a:cs typeface="Segoe UI" panose="020B0502040204020203" pitchFamily="34" charset="0"/>
            </a:endParaRPr>
          </a:p>
        </p:txBody>
      </p:sp>
      <p:sp>
        <p:nvSpPr>
          <p:cNvPr id="32" name="Rectangle 31"/>
          <p:cNvSpPr/>
          <p:nvPr/>
        </p:nvSpPr>
        <p:spPr>
          <a:xfrm>
            <a:off x="17790844" y="3399201"/>
            <a:ext cx="5758325" cy="44418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dirty="0" smtClean="0">
                <a:solidFill>
                  <a:schemeClr val="tx1"/>
                </a:solidFill>
                <a:latin typeface="Segoe UI" panose="020B0502040204020203" pitchFamily="34" charset="0"/>
                <a:cs typeface="Segoe UI" panose="020B0502040204020203" pitchFamily="34" charset="0"/>
              </a:rPr>
              <a:t>Catalogue d’applications</a:t>
            </a:r>
            <a:endParaRPr lang="fr-FR" sz="2000" dirty="0">
              <a:solidFill>
                <a:schemeClr val="tx1"/>
              </a:solidFill>
              <a:latin typeface="Segoe UI" panose="020B0502040204020203" pitchFamily="34" charset="0"/>
              <a:cs typeface="Segoe UI" panose="020B0502040204020203" pitchFamily="34" charset="0"/>
            </a:endParaRPr>
          </a:p>
        </p:txBody>
      </p:sp>
      <p:sp>
        <p:nvSpPr>
          <p:cNvPr id="34" name="Rectangle 33"/>
          <p:cNvSpPr/>
          <p:nvPr/>
        </p:nvSpPr>
        <p:spPr>
          <a:xfrm>
            <a:off x="18227467" y="5323184"/>
            <a:ext cx="4885078" cy="5938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latin typeface="Segoe UI" panose="020B0502040204020203" pitchFamily="34" charset="0"/>
                <a:cs typeface="Segoe UI" panose="020B0502040204020203" pitchFamily="34" charset="0"/>
              </a:rPr>
              <a:t>Application 1</a:t>
            </a:r>
            <a:endParaRPr lang="fr-FR" sz="2000" dirty="0">
              <a:solidFill>
                <a:schemeClr val="tx1"/>
              </a:solidFill>
              <a:latin typeface="Segoe UI" panose="020B0502040204020203" pitchFamily="34" charset="0"/>
              <a:cs typeface="Segoe UI" panose="020B0502040204020203" pitchFamily="34" charset="0"/>
            </a:endParaRPr>
          </a:p>
        </p:txBody>
      </p:sp>
      <p:cxnSp>
        <p:nvCxnSpPr>
          <p:cNvPr id="12" name="Connecteur droit avec flèche 11"/>
          <p:cNvCxnSpPr>
            <a:endCxn id="16" idx="1"/>
          </p:cNvCxnSpPr>
          <p:nvPr/>
        </p:nvCxnSpPr>
        <p:spPr>
          <a:xfrm flipV="1">
            <a:off x="6653803" y="5603972"/>
            <a:ext cx="2591982" cy="161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15004110" y="5603971"/>
            <a:ext cx="322335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3"/>
          <a:stretch>
            <a:fillRect/>
          </a:stretch>
        </p:blipFill>
        <p:spPr>
          <a:xfrm>
            <a:off x="3748678" y="2689567"/>
            <a:ext cx="2905125" cy="5403323"/>
          </a:xfrm>
          <a:prstGeom prst="rect">
            <a:avLst/>
          </a:prstGeom>
        </p:spPr>
      </p:pic>
    </p:spTree>
    <p:extLst>
      <p:ext uri="{BB962C8B-B14F-4D97-AF65-F5344CB8AC3E}">
        <p14:creationId xmlns:p14="http://schemas.microsoft.com/office/powerpoint/2010/main" val="212040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Déclarer son application</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27</a:t>
            </a:fld>
            <a:endParaRPr lang="fr-FR" dirty="0"/>
          </a:p>
        </p:txBody>
      </p:sp>
      <p:sp>
        <p:nvSpPr>
          <p:cNvPr id="4" name="Espace réservé du texte 3"/>
          <p:cNvSpPr>
            <a:spLocks noGrp="1"/>
          </p:cNvSpPr>
          <p:nvPr>
            <p:ph type="body" sz="quarter" idx="13"/>
          </p:nvPr>
        </p:nvSpPr>
        <p:spPr>
          <a:xfrm>
            <a:off x="13515278" y="2961748"/>
            <a:ext cx="10190860" cy="9622365"/>
          </a:xfrm>
        </p:spPr>
        <p:txBody>
          <a:bodyPr/>
          <a:lstStyle/>
          <a:p>
            <a:r>
              <a:rPr lang="fr-FR" dirty="0" smtClean="0"/>
              <a:t>Cette opération est </a:t>
            </a:r>
            <a:r>
              <a:rPr lang="fr-FR" b="1" dirty="0" smtClean="0"/>
              <a:t>à la charge de l’équipe de développement</a:t>
            </a:r>
            <a:r>
              <a:rPr lang="fr-FR" dirty="0" smtClean="0"/>
              <a:t>.</a:t>
            </a:r>
          </a:p>
          <a:p>
            <a:endParaRPr lang="fr-FR" dirty="0"/>
          </a:p>
          <a:p>
            <a:r>
              <a:rPr lang="fr-FR" dirty="0" smtClean="0"/>
              <a:t>Cela permet à </a:t>
            </a:r>
            <a:r>
              <a:rPr lang="fr-FR" dirty="0" err="1" smtClean="0"/>
              <a:t>SinBAD</a:t>
            </a:r>
            <a:r>
              <a:rPr lang="fr-FR" dirty="0" smtClean="0"/>
              <a:t> d’avoir connaissance de l’</a:t>
            </a:r>
            <a:r>
              <a:rPr lang="fr-FR" b="1" dirty="0" smtClean="0"/>
              <a:t>adresse de  l’application sur les </a:t>
            </a:r>
            <a:r>
              <a:rPr lang="fr-FR" b="1" dirty="0" err="1" smtClean="0"/>
              <a:t>webfarms</a:t>
            </a:r>
            <a:r>
              <a:rPr lang="fr-FR" dirty="0" smtClean="0"/>
              <a:t>, mais ça ne le rend pas disponible sur internet.</a:t>
            </a:r>
          </a:p>
          <a:p>
            <a:endParaRPr lang="fr-FR" dirty="0"/>
          </a:p>
          <a:p>
            <a:r>
              <a:rPr lang="fr-FR" dirty="0" smtClean="0"/>
              <a:t>On </a:t>
            </a:r>
            <a:r>
              <a:rPr lang="fr-FR" dirty="0"/>
              <a:t>peut associer </a:t>
            </a:r>
            <a:r>
              <a:rPr lang="fr-FR" b="1" dirty="0"/>
              <a:t>un identifiant de lien </a:t>
            </a:r>
            <a:r>
              <a:rPr lang="fr-FR" dirty="0"/>
              <a:t>à </a:t>
            </a:r>
            <a:r>
              <a:rPr lang="fr-FR" dirty="0" smtClean="0"/>
              <a:t>l’application </a:t>
            </a:r>
            <a:r>
              <a:rPr lang="fr-FR" dirty="0"/>
              <a:t>pour permettre son appel depuis une autre </a:t>
            </a:r>
            <a:r>
              <a:rPr lang="fr-FR" dirty="0" smtClean="0"/>
              <a:t>application,</a:t>
            </a:r>
            <a:endParaRPr lang="fr-FR" dirty="0"/>
          </a:p>
          <a:p>
            <a:endParaRPr lang="fr-FR" dirty="0" smtClean="0"/>
          </a:p>
          <a:p>
            <a:endParaRPr lang="fr-FR" dirty="0"/>
          </a:p>
        </p:txBody>
      </p:sp>
      <p:sp>
        <p:nvSpPr>
          <p:cNvPr id="6" name="Espace réservé du texte 5"/>
          <p:cNvSpPr>
            <a:spLocks noGrp="1"/>
          </p:cNvSpPr>
          <p:nvPr>
            <p:ph type="body" sz="quarter" idx="14"/>
          </p:nvPr>
        </p:nvSpPr>
        <p:spPr/>
        <p:txBody>
          <a:bodyPr/>
          <a:lstStyle/>
          <a:p>
            <a:r>
              <a:rPr lang="fr-FR" dirty="0" smtClean="0"/>
              <a:t>Le lien entre </a:t>
            </a:r>
            <a:r>
              <a:rPr lang="fr-FR" dirty="0" err="1" smtClean="0"/>
              <a:t>SinBAD</a:t>
            </a:r>
            <a:r>
              <a:rPr lang="fr-FR" dirty="0" smtClean="0"/>
              <a:t> et la </a:t>
            </a:r>
            <a:r>
              <a:rPr lang="fr-FR" dirty="0" err="1" smtClean="0"/>
              <a:t>Webfarm</a:t>
            </a:r>
            <a:r>
              <a:rPr lang="fr-FR" dirty="0" smtClean="0"/>
              <a:t> DMZ</a:t>
            </a:r>
            <a:endParaRPr lang="fr-FR" dirty="0"/>
          </a:p>
        </p:txBody>
      </p:sp>
      <p:pic>
        <p:nvPicPr>
          <p:cNvPr id="7" name="Image 6"/>
          <p:cNvPicPr>
            <a:picLocks noChangeAspect="1"/>
          </p:cNvPicPr>
          <p:nvPr/>
        </p:nvPicPr>
        <p:blipFill>
          <a:blip r:embed="rId3"/>
          <a:stretch>
            <a:fillRect/>
          </a:stretch>
        </p:blipFill>
        <p:spPr>
          <a:xfrm>
            <a:off x="1643063" y="2961747"/>
            <a:ext cx="11557022" cy="9622366"/>
          </a:xfrm>
          <a:prstGeom prst="rect">
            <a:avLst/>
          </a:prstGeom>
        </p:spPr>
      </p:pic>
    </p:spTree>
    <p:extLst>
      <p:ext uri="{BB962C8B-B14F-4D97-AF65-F5344CB8AC3E}">
        <p14:creationId xmlns:p14="http://schemas.microsoft.com/office/powerpoint/2010/main" val="200258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Déclarer une page</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28</a:t>
            </a:fld>
            <a:endParaRPr lang="fr-FR" dirty="0"/>
          </a:p>
        </p:txBody>
      </p:sp>
      <p:sp>
        <p:nvSpPr>
          <p:cNvPr id="4" name="Espace réservé du texte 3"/>
          <p:cNvSpPr>
            <a:spLocks noGrp="1"/>
          </p:cNvSpPr>
          <p:nvPr>
            <p:ph type="body" sz="quarter" idx="13"/>
          </p:nvPr>
        </p:nvSpPr>
        <p:spPr/>
        <p:txBody>
          <a:bodyPr/>
          <a:lstStyle/>
          <a:p>
            <a:r>
              <a:rPr lang="fr-FR" dirty="0"/>
              <a:t>Il faut faire une demande </a:t>
            </a:r>
            <a:r>
              <a:rPr lang="fr-FR" b="1" dirty="0"/>
              <a:t>SARA </a:t>
            </a:r>
            <a:r>
              <a:rPr lang="fr-FR" b="1" dirty="0" smtClean="0"/>
              <a:t>WEBM0007</a:t>
            </a:r>
            <a:r>
              <a:rPr lang="fr-FR" dirty="0" smtClean="0"/>
              <a:t> </a:t>
            </a:r>
            <a:r>
              <a:rPr lang="fr-FR" dirty="0"/>
              <a:t>à l’équipe </a:t>
            </a:r>
            <a:r>
              <a:rPr lang="fr-FR" b="1" dirty="0"/>
              <a:t>5710</a:t>
            </a:r>
            <a:r>
              <a:rPr lang="fr-FR" dirty="0"/>
              <a:t> </a:t>
            </a:r>
            <a:r>
              <a:rPr lang="fr-FR" dirty="0" smtClean="0"/>
              <a:t>pour </a:t>
            </a:r>
            <a:r>
              <a:rPr lang="fr-FR" dirty="0"/>
              <a:t>intégrer votre application au </a:t>
            </a:r>
            <a:r>
              <a:rPr lang="fr-FR" dirty="0" smtClean="0"/>
              <a:t>site mobile.</a:t>
            </a:r>
          </a:p>
          <a:p>
            <a:endParaRPr lang="fr-FR" dirty="0"/>
          </a:p>
          <a:p>
            <a:endParaRPr lang="fr-FR" dirty="0"/>
          </a:p>
          <a:p>
            <a:endParaRPr lang="fr-FR" dirty="0"/>
          </a:p>
        </p:txBody>
      </p:sp>
      <p:sp>
        <p:nvSpPr>
          <p:cNvPr id="6" name="Espace réservé du texte 5"/>
          <p:cNvSpPr>
            <a:spLocks noGrp="1"/>
          </p:cNvSpPr>
          <p:nvPr>
            <p:ph type="body" sz="quarter" idx="14"/>
          </p:nvPr>
        </p:nvSpPr>
        <p:spPr/>
        <p:txBody>
          <a:bodyPr/>
          <a:lstStyle/>
          <a:p>
            <a:r>
              <a:rPr lang="fr-FR" dirty="0" smtClean="0"/>
              <a:t>Le lien entre le site </a:t>
            </a:r>
            <a:r>
              <a:rPr lang="fr-FR" dirty="0" err="1" smtClean="0"/>
              <a:t>SinBAD</a:t>
            </a:r>
            <a:r>
              <a:rPr lang="fr-FR" dirty="0" smtClean="0"/>
              <a:t> et l’application</a:t>
            </a:r>
            <a:endParaRPr lang="fr-FR" dirty="0"/>
          </a:p>
        </p:txBody>
      </p:sp>
      <p:pic>
        <p:nvPicPr>
          <p:cNvPr id="7" name="Image 6"/>
          <p:cNvPicPr>
            <a:picLocks noChangeAspect="1"/>
          </p:cNvPicPr>
          <p:nvPr/>
        </p:nvPicPr>
        <p:blipFill>
          <a:blip r:embed="rId3"/>
          <a:stretch>
            <a:fillRect/>
          </a:stretch>
        </p:blipFill>
        <p:spPr>
          <a:xfrm>
            <a:off x="1793039" y="4891371"/>
            <a:ext cx="12067340" cy="7227144"/>
          </a:xfrm>
          <a:prstGeom prst="rect">
            <a:avLst/>
          </a:prstGeom>
        </p:spPr>
      </p:pic>
    </p:spTree>
    <p:extLst>
      <p:ext uri="{BB962C8B-B14F-4D97-AF65-F5344CB8AC3E}">
        <p14:creationId xmlns:p14="http://schemas.microsoft.com/office/powerpoint/2010/main" val="234639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menu</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29</a:t>
            </a:fld>
            <a:endParaRPr lang="fr-FR" dirty="0"/>
          </a:p>
        </p:txBody>
      </p:sp>
      <p:sp>
        <p:nvSpPr>
          <p:cNvPr id="4" name="Espace réservé du texte 3"/>
          <p:cNvSpPr>
            <a:spLocks noGrp="1"/>
          </p:cNvSpPr>
          <p:nvPr>
            <p:ph type="body" sz="quarter" idx="13"/>
          </p:nvPr>
        </p:nvSpPr>
        <p:spPr>
          <a:xfrm>
            <a:off x="8207298" y="2961748"/>
            <a:ext cx="15498840" cy="9622365"/>
          </a:xfrm>
        </p:spPr>
        <p:txBody>
          <a:bodyPr/>
          <a:lstStyle/>
          <a:p>
            <a:r>
              <a:rPr lang="fr-FR" dirty="0" smtClean="0"/>
              <a:t>Le menu de l’App n’est pas configuré dans </a:t>
            </a:r>
            <a:r>
              <a:rPr lang="fr-FR" dirty="0" err="1" smtClean="0"/>
              <a:t>SinBAD</a:t>
            </a:r>
            <a:r>
              <a:rPr lang="fr-FR" dirty="0" smtClean="0"/>
              <a:t> mais via une application spécifique, </a:t>
            </a:r>
            <a:r>
              <a:rPr lang="fr-FR" b="1" dirty="0" err="1" smtClean="0"/>
              <a:t>AppMenu</a:t>
            </a:r>
            <a:r>
              <a:rPr lang="fr-FR" dirty="0" smtClean="0"/>
              <a:t>.</a:t>
            </a:r>
          </a:p>
          <a:p>
            <a:endParaRPr lang="fr-FR" dirty="0"/>
          </a:p>
          <a:p>
            <a:r>
              <a:rPr lang="fr-FR" dirty="0" smtClean="0"/>
              <a:t>Il faut faire une </a:t>
            </a:r>
            <a:r>
              <a:rPr lang="fr-FR" dirty="0"/>
              <a:t>demande </a:t>
            </a:r>
            <a:r>
              <a:rPr lang="fr-FR" b="1" dirty="0"/>
              <a:t>SARA WEBM0006</a:t>
            </a:r>
            <a:r>
              <a:rPr lang="fr-FR" dirty="0"/>
              <a:t> </a:t>
            </a:r>
            <a:r>
              <a:rPr lang="fr-FR" dirty="0" smtClean="0"/>
              <a:t>à l’équipe </a:t>
            </a:r>
            <a:r>
              <a:rPr lang="fr-FR" b="1" dirty="0" smtClean="0"/>
              <a:t>5710</a:t>
            </a:r>
            <a:r>
              <a:rPr lang="fr-FR" dirty="0" smtClean="0"/>
              <a:t> si vous devez intégrer votre application au menu.</a:t>
            </a:r>
            <a:endParaRPr lang="fr-FR" dirty="0"/>
          </a:p>
          <a:p>
            <a:endParaRPr lang="fr-FR" dirty="0"/>
          </a:p>
        </p:txBody>
      </p:sp>
      <p:sp>
        <p:nvSpPr>
          <p:cNvPr id="8" name="Espace réservé du texte 7"/>
          <p:cNvSpPr>
            <a:spLocks noGrp="1"/>
          </p:cNvSpPr>
          <p:nvPr>
            <p:ph type="body" sz="quarter" idx="14"/>
          </p:nvPr>
        </p:nvSpPr>
        <p:spPr/>
        <p:txBody>
          <a:bodyPr/>
          <a:lstStyle/>
          <a:p>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3" y="1737805"/>
            <a:ext cx="6148387" cy="10930466"/>
          </a:xfrm>
          <a:prstGeom prst="rect">
            <a:avLst/>
          </a:prstGeom>
        </p:spPr>
      </p:pic>
    </p:spTree>
    <p:extLst>
      <p:ext uri="{BB962C8B-B14F-4D97-AF65-F5344CB8AC3E}">
        <p14:creationId xmlns:p14="http://schemas.microsoft.com/office/powerpoint/2010/main" val="3574374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p:txBody>
          <a:bodyPr/>
          <a:lstStyle/>
          <a:p>
            <a:r>
              <a:rPr lang="fr-FR" dirty="0" smtClean="0"/>
              <a:t>Structure d’une application</a:t>
            </a:r>
            <a:endParaRPr lang="fr-FR" dirty="0"/>
          </a:p>
        </p:txBody>
      </p:sp>
      <p:pic>
        <p:nvPicPr>
          <p:cNvPr id="5" name="Espace réservé pour une image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221" r="20221"/>
          <a:stretch>
            <a:fillRect/>
          </a:stretch>
        </p:blipFill>
        <p:spPr/>
      </p:pic>
    </p:spTree>
    <p:extLst>
      <p:ext uri="{BB962C8B-B14F-4D97-AF65-F5344CB8AC3E}">
        <p14:creationId xmlns:p14="http://schemas.microsoft.com/office/powerpoint/2010/main" val="2755589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CMS </a:t>
            </a:r>
            <a:r>
              <a:rPr lang="fr-FR" dirty="0" err="1" smtClean="0"/>
              <a:t>SinBAD</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30</a:t>
            </a:fld>
            <a:endParaRPr lang="fr-FR" dirty="0"/>
          </a:p>
        </p:txBody>
      </p:sp>
      <p:sp>
        <p:nvSpPr>
          <p:cNvPr id="4" name="Espace réservé du texte 3"/>
          <p:cNvSpPr>
            <a:spLocks noGrp="1"/>
          </p:cNvSpPr>
          <p:nvPr>
            <p:ph type="body" sz="quarter" idx="13"/>
          </p:nvPr>
        </p:nvSpPr>
        <p:spPr/>
        <p:txBody>
          <a:bodyPr/>
          <a:lstStyle/>
          <a:p>
            <a:r>
              <a:rPr lang="fr-FR" dirty="0" smtClean="0"/>
              <a:t>La formation </a:t>
            </a:r>
            <a:r>
              <a:rPr lang="fr-FR" dirty="0" smtClean="0">
                <a:hlinkClick r:id="rId2"/>
              </a:rPr>
              <a:t>Ajouter son application sur un site Web EI</a:t>
            </a:r>
            <a:r>
              <a:rPr lang="fr-FR" dirty="0" smtClean="0"/>
              <a:t> se concentre sur les sites Web mais elle  explique les bases du CMS </a:t>
            </a:r>
            <a:r>
              <a:rPr lang="fr-FR" dirty="0" err="1" smtClean="0"/>
              <a:t>SinBAD</a:t>
            </a:r>
            <a:r>
              <a:rPr lang="fr-FR" dirty="0" smtClean="0"/>
              <a:t> qui sont utiles dans le contexte mobile également.</a:t>
            </a:r>
          </a:p>
          <a:p>
            <a:endParaRPr lang="fr-FR" dirty="0"/>
          </a:p>
          <a:p>
            <a:endParaRPr lang="fr-FR" dirty="0" smtClean="0"/>
          </a:p>
          <a:p>
            <a:endParaRPr lang="fr-FR" dirty="0"/>
          </a:p>
          <a:p>
            <a:endParaRPr lang="fr-FR" dirty="0" smtClean="0"/>
          </a:p>
          <a:p>
            <a:endParaRPr lang="fr-FR" dirty="0"/>
          </a:p>
          <a:p>
            <a:endParaRPr lang="fr-FR" dirty="0"/>
          </a:p>
        </p:txBody>
      </p:sp>
      <p:sp>
        <p:nvSpPr>
          <p:cNvPr id="6" name="Espace réservé du texte 5"/>
          <p:cNvSpPr>
            <a:spLocks noGrp="1"/>
          </p:cNvSpPr>
          <p:nvPr>
            <p:ph type="body" sz="quarter" idx="14"/>
          </p:nvPr>
        </p:nvSpPr>
        <p:spPr/>
        <p:txBody>
          <a:bodyPr/>
          <a:lstStyle/>
          <a:p>
            <a:r>
              <a:rPr lang="fr-FR" dirty="0" smtClean="0"/>
              <a:t>Pour aller plus loin</a:t>
            </a:r>
            <a:endParaRPr lang="fr-FR" dirty="0"/>
          </a:p>
        </p:txBody>
      </p:sp>
      <p:pic>
        <p:nvPicPr>
          <p:cNvPr id="7" name="Image 6"/>
          <p:cNvPicPr>
            <a:picLocks noChangeAspect="1"/>
          </p:cNvPicPr>
          <p:nvPr/>
        </p:nvPicPr>
        <p:blipFill>
          <a:blip r:embed="rId3"/>
          <a:stretch>
            <a:fillRect/>
          </a:stretch>
        </p:blipFill>
        <p:spPr>
          <a:xfrm>
            <a:off x="1643063" y="4737879"/>
            <a:ext cx="21226497" cy="6042416"/>
          </a:xfrm>
          <a:prstGeom prst="rect">
            <a:avLst/>
          </a:prstGeom>
        </p:spPr>
      </p:pic>
    </p:spTree>
    <p:extLst>
      <p:ext uri="{BB962C8B-B14F-4D97-AF65-F5344CB8AC3E}">
        <p14:creationId xmlns:p14="http://schemas.microsoft.com/office/powerpoint/2010/main" val="3163945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 r="10"/>
          <a:stretch>
            <a:fillRect/>
          </a:stretch>
        </p:blipFill>
        <p:spPr/>
      </p:pic>
      <p:sp>
        <p:nvSpPr>
          <p:cNvPr id="3" name="Titre 2"/>
          <p:cNvSpPr>
            <a:spLocks noGrp="1"/>
          </p:cNvSpPr>
          <p:nvPr>
            <p:ph type="title"/>
          </p:nvPr>
        </p:nvSpPr>
        <p:spPr/>
        <p:txBody>
          <a:bodyPr/>
          <a:lstStyle/>
          <a:p>
            <a:r>
              <a:rPr lang="fr-FR" dirty="0" smtClean="0"/>
              <a:t>Synthèse</a:t>
            </a:r>
            <a:endParaRPr lang="fr-FR" dirty="0"/>
          </a:p>
        </p:txBody>
      </p:sp>
    </p:spTree>
    <p:extLst>
      <p:ext uri="{BB962C8B-B14F-4D97-AF65-F5344CB8AC3E}">
        <p14:creationId xmlns:p14="http://schemas.microsoft.com/office/powerpoint/2010/main" val="254276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Synthèse</a:t>
            </a:r>
            <a:endParaRPr lang="fr-FR"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32</a:t>
            </a:fld>
            <a:endParaRPr lang="fr-FR" dirty="0"/>
          </a:p>
        </p:txBody>
      </p:sp>
      <p:sp>
        <p:nvSpPr>
          <p:cNvPr id="4" name="Espace réservé du texte 3"/>
          <p:cNvSpPr>
            <a:spLocks noGrp="1"/>
          </p:cNvSpPr>
          <p:nvPr>
            <p:ph type="body" sz="quarter" idx="13"/>
          </p:nvPr>
        </p:nvSpPr>
        <p:spPr/>
        <p:txBody>
          <a:bodyPr/>
          <a:lstStyle/>
          <a:p>
            <a:r>
              <a:rPr lang="fr-FR" dirty="0" smtClean="0"/>
              <a:t>Structure de l’application</a:t>
            </a:r>
          </a:p>
          <a:p>
            <a:pPr lvl="1"/>
            <a:r>
              <a:rPr lang="fr-FR" dirty="0" smtClean="0"/>
              <a:t>Structure DevBooster standard</a:t>
            </a:r>
          </a:p>
          <a:p>
            <a:pPr lvl="1"/>
            <a:r>
              <a:rPr lang="fr-FR" dirty="0" smtClean="0"/>
              <a:t>DevBooster moderne : </a:t>
            </a:r>
            <a:r>
              <a:rPr lang="fr-FR" dirty="0" err="1" smtClean="0"/>
              <a:t>WebApp</a:t>
            </a:r>
            <a:r>
              <a:rPr lang="fr-FR" dirty="0" smtClean="0"/>
              <a:t> et DTO</a:t>
            </a:r>
          </a:p>
          <a:p>
            <a:pPr lvl="1"/>
            <a:r>
              <a:rPr lang="fr-FR" dirty="0" smtClean="0"/>
              <a:t>Une bibliothèque de composants spécifiques : </a:t>
            </a:r>
            <a:r>
              <a:rPr lang="fr-FR" dirty="0" err="1" smtClean="0"/>
              <a:t>spid</a:t>
            </a:r>
            <a:endParaRPr lang="fr-FR" dirty="0"/>
          </a:p>
          <a:p>
            <a:pPr lvl="1"/>
            <a:endParaRPr lang="fr-FR" dirty="0" smtClean="0"/>
          </a:p>
          <a:p>
            <a:r>
              <a:rPr lang="fr-FR" dirty="0" smtClean="0"/>
              <a:t>Exécuter/</a:t>
            </a:r>
            <a:r>
              <a:rPr lang="fr-FR" dirty="0" err="1" smtClean="0"/>
              <a:t>débugguer</a:t>
            </a:r>
            <a:endParaRPr lang="fr-FR" dirty="0"/>
          </a:p>
          <a:p>
            <a:pPr lvl="1"/>
            <a:r>
              <a:rPr lang="fr-FR" dirty="0"/>
              <a:t>Intégration de la configuration aux outils Visual Studio</a:t>
            </a:r>
          </a:p>
          <a:p>
            <a:pPr lvl="1"/>
            <a:r>
              <a:rPr lang="fr-FR" dirty="0"/>
              <a:t>Web-Inclusion de test pour travailler en mode </a:t>
            </a:r>
            <a:r>
              <a:rPr lang="fr-FR" dirty="0" smtClean="0"/>
              <a:t>authentifié</a:t>
            </a:r>
            <a:endParaRPr lang="fr-FR" dirty="0"/>
          </a:p>
          <a:p>
            <a:pPr lvl="1"/>
            <a:r>
              <a:rPr lang="fr-FR" dirty="0"/>
              <a:t>Chuck, </a:t>
            </a:r>
            <a:r>
              <a:rPr lang="fr-FR" dirty="0" smtClean="0"/>
              <a:t>un navigateur et </a:t>
            </a:r>
            <a:r>
              <a:rPr lang="fr-FR" dirty="0"/>
              <a:t>la PFTL permettent le diagnostic des problèmes</a:t>
            </a:r>
          </a:p>
          <a:p>
            <a:pPr marL="0" lvl="1" indent="0">
              <a:buNone/>
            </a:pPr>
            <a:endParaRPr lang="fr-FR" sz="4000" dirty="0" smtClean="0"/>
          </a:p>
          <a:p>
            <a:r>
              <a:rPr lang="fr-FR" dirty="0" smtClean="0"/>
              <a:t>Architecture technique</a:t>
            </a:r>
          </a:p>
          <a:p>
            <a:pPr lvl="1"/>
            <a:r>
              <a:rPr lang="fr-FR" dirty="0" smtClean="0"/>
              <a:t>La Web-Inclusion pour s’intégrer aux Apps</a:t>
            </a:r>
          </a:p>
          <a:p>
            <a:pPr lvl="1"/>
            <a:r>
              <a:rPr lang="fr-FR" dirty="0" err="1" smtClean="0"/>
              <a:t>AppMenu</a:t>
            </a:r>
            <a:r>
              <a:rPr lang="fr-FR" dirty="0" smtClean="0"/>
              <a:t> pour s’intégrer aux menus des Apps</a:t>
            </a:r>
            <a:endParaRPr lang="fr-FR" dirty="0"/>
          </a:p>
          <a:p>
            <a:pPr lvl="1"/>
            <a:r>
              <a:rPr lang="fr-FR" dirty="0" smtClean="0"/>
              <a:t>Intervention de 5710 pour finaliser l’intégration</a:t>
            </a:r>
          </a:p>
        </p:txBody>
      </p:sp>
      <p:sp>
        <p:nvSpPr>
          <p:cNvPr id="6" name="Espace réservé du texte 5"/>
          <p:cNvSpPr>
            <a:spLocks noGrp="1"/>
          </p:cNvSpPr>
          <p:nvPr>
            <p:ph type="body" sz="quarter" idx="14"/>
          </p:nvPr>
        </p:nvSpPr>
        <p:spPr/>
        <p:txBody>
          <a:bodyPr/>
          <a:lstStyle/>
          <a:p>
            <a:r>
              <a:rPr lang="fr-FR" dirty="0" smtClean="0"/>
              <a:t>A retenir</a:t>
            </a:r>
            <a:endParaRPr lang="fr-FR" dirty="0"/>
          </a:p>
        </p:txBody>
      </p:sp>
    </p:spTree>
    <p:extLst>
      <p:ext uri="{BB962C8B-B14F-4D97-AF65-F5344CB8AC3E}">
        <p14:creationId xmlns:p14="http://schemas.microsoft.com/office/powerpoint/2010/main" val="811005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Créer une application</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a:t>
            </a:fld>
            <a:endParaRPr lang="fr-FR" dirty="0"/>
          </a:p>
        </p:txBody>
      </p:sp>
      <p:sp>
        <p:nvSpPr>
          <p:cNvPr id="15" name="Espace réservé du texte 14"/>
          <p:cNvSpPr>
            <a:spLocks noGrp="1"/>
          </p:cNvSpPr>
          <p:nvPr>
            <p:ph type="body" sz="quarter" idx="13"/>
          </p:nvPr>
        </p:nvSpPr>
        <p:spPr/>
        <p:txBody>
          <a:bodyPr/>
          <a:lstStyle/>
          <a:p>
            <a:r>
              <a:rPr lang="fr-FR" dirty="0" smtClean="0"/>
              <a:t>TP 2.1 : </a:t>
            </a:r>
            <a:r>
              <a:rPr lang="fr-FR" dirty="0" smtClean="0">
                <a:hlinkClick r:id="rId3"/>
              </a:rPr>
              <a:t>Création de l’application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466" y="4256060"/>
            <a:ext cx="14007512" cy="8328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0501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caractéristiques du projet</a:t>
            </a:r>
            <a:endParaRPr lang="fr-FR" sz="4000" dirty="0"/>
          </a:p>
        </p:txBody>
      </p:sp>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5</a:t>
            </a:fld>
            <a:endParaRPr lang="fr-FR" dirty="0"/>
          </a:p>
        </p:txBody>
      </p:sp>
      <p:sp>
        <p:nvSpPr>
          <p:cNvPr id="4" name="Espace réservé du texte 3"/>
          <p:cNvSpPr>
            <a:spLocks noGrp="1"/>
          </p:cNvSpPr>
          <p:nvPr>
            <p:ph type="body" sz="quarter" idx="13"/>
          </p:nvPr>
        </p:nvSpPr>
        <p:spPr/>
        <p:txBody>
          <a:bodyPr/>
          <a:lstStyle/>
          <a:p>
            <a:r>
              <a:rPr lang="fr-FR" dirty="0" smtClean="0"/>
              <a:t>Quels sont à votre avis les spécificités du projet, au sens .NET et au sens DevBooster ?</a:t>
            </a:r>
          </a:p>
          <a:p>
            <a:endParaRPr lang="fr-FR" dirty="0" smtClean="0"/>
          </a:p>
          <a:p>
            <a:r>
              <a:rPr lang="fr-FR" dirty="0" smtClean="0"/>
              <a:t>Un projet SPID est un projet qui n’utilise que les technologies récentes </a:t>
            </a:r>
          </a:p>
          <a:p>
            <a:endParaRPr lang="fr-FR" dirty="0"/>
          </a:p>
          <a:p>
            <a:pPr lvl="1"/>
            <a:r>
              <a:rPr lang="fr-FR" dirty="0" smtClean="0"/>
              <a:t>L’application est </a:t>
            </a:r>
            <a:r>
              <a:rPr lang="fr-FR" b="1" dirty="0" err="1" smtClean="0"/>
              <a:t>pré-compilée</a:t>
            </a:r>
            <a:r>
              <a:rPr lang="fr-FR" dirty="0" smtClean="0"/>
              <a:t>, il </a:t>
            </a:r>
            <a:r>
              <a:rPr lang="fr-FR" dirty="0"/>
              <a:t>s’agit d’une </a:t>
            </a:r>
            <a:r>
              <a:rPr lang="fr-FR" b="1" dirty="0"/>
              <a:t>Web Application </a:t>
            </a:r>
            <a:r>
              <a:rPr lang="fr-FR" dirty="0"/>
              <a:t>et non d’un Web </a:t>
            </a:r>
            <a:r>
              <a:rPr lang="fr-FR" dirty="0" smtClean="0"/>
              <a:t>Site</a:t>
            </a:r>
            <a:br>
              <a:rPr lang="fr-FR" dirty="0" smtClean="0"/>
            </a:br>
            <a:endParaRPr lang="fr-FR" dirty="0"/>
          </a:p>
          <a:p>
            <a:pPr lvl="1"/>
            <a:r>
              <a:rPr lang="fr-FR" dirty="0" smtClean="0"/>
              <a:t>Elle a </a:t>
            </a:r>
            <a:r>
              <a:rPr lang="fr-FR" dirty="0"/>
              <a:t>obligatoirement ses données au format </a:t>
            </a:r>
            <a:r>
              <a:rPr lang="fr-FR" b="1" dirty="0" smtClean="0"/>
              <a:t>DTO</a:t>
            </a:r>
            <a:endParaRPr lang="fr-FR" dirty="0" smtClean="0"/>
          </a:p>
          <a:p>
            <a:pPr lvl="1"/>
            <a:r>
              <a:rPr lang="fr-FR" dirty="0" smtClean="0"/>
              <a:t>Elle est obligatoirement en </a:t>
            </a:r>
            <a:r>
              <a:rPr lang="fr-FR" b="1" dirty="0" smtClean="0"/>
              <a:t>navigation par attributs</a:t>
            </a:r>
            <a:endParaRPr lang="fr-FR" dirty="0"/>
          </a:p>
          <a:p>
            <a:endParaRPr lang="fr-FR" dirty="0" smtClean="0"/>
          </a:p>
          <a:p>
            <a:r>
              <a:rPr lang="fr-FR" dirty="0" smtClean="0"/>
              <a:t>Les projets SPID n'existent </a:t>
            </a:r>
            <a:r>
              <a:rPr lang="fr-FR" dirty="0"/>
              <a:t>qu'en déclinaison Internet, parce </a:t>
            </a:r>
            <a:r>
              <a:rPr lang="fr-FR" dirty="0" smtClean="0"/>
              <a:t>qu‘ils supposent </a:t>
            </a:r>
            <a:r>
              <a:rPr lang="fr-FR" dirty="0"/>
              <a:t>une intégration à la Web </a:t>
            </a:r>
            <a:r>
              <a:rPr lang="fr-FR" dirty="0" smtClean="0"/>
              <a:t>Inclusion.</a:t>
            </a:r>
            <a:endParaRPr lang="fr-FR" dirty="0"/>
          </a:p>
          <a:p>
            <a:endParaRPr lang="fr-FR" dirty="0"/>
          </a:p>
        </p:txBody>
      </p:sp>
      <p:sp>
        <p:nvSpPr>
          <p:cNvPr id="6" name="Espace réservé du texte 5"/>
          <p:cNvSpPr>
            <a:spLocks noGrp="1"/>
          </p:cNvSpPr>
          <p:nvPr>
            <p:ph type="body" sz="quarter" idx="14"/>
          </p:nvPr>
        </p:nvSpPr>
        <p:spPr/>
        <p:txBody>
          <a:bodyPr/>
          <a:lstStyle/>
          <a:p>
            <a:r>
              <a:rPr lang="fr-FR" dirty="0" smtClean="0"/>
              <a:t>Que du neuf !</a:t>
            </a:r>
            <a:endParaRPr lang="fr-FR"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27068" y="4920343"/>
            <a:ext cx="1279070" cy="127907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1775" y="6447900"/>
            <a:ext cx="3194363" cy="1019699"/>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68296"/>
            <a:ext cx="952500" cy="952500"/>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563" y="8153513"/>
            <a:ext cx="952500" cy="952500"/>
          </a:xfrm>
          <a:prstGeom prst="rect">
            <a:avLst/>
          </a:prstGeom>
        </p:spPr>
      </p:pic>
    </p:spTree>
    <p:extLst>
      <p:ext uri="{BB962C8B-B14F-4D97-AF65-F5344CB8AC3E}">
        <p14:creationId xmlns:p14="http://schemas.microsoft.com/office/powerpoint/2010/main" val="348054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6</a:t>
            </a:fld>
            <a:endParaRPr lang="fr-FR" dirty="0"/>
          </a:p>
        </p:txBody>
      </p:sp>
      <p:sp>
        <p:nvSpPr>
          <p:cNvPr id="5" name="Titre 4"/>
          <p:cNvSpPr>
            <a:spLocks noGrp="1"/>
          </p:cNvSpPr>
          <p:nvPr>
            <p:ph type="title"/>
          </p:nvPr>
        </p:nvSpPr>
        <p:spPr/>
        <p:txBody>
          <a:bodyPr/>
          <a:lstStyle/>
          <a:p>
            <a:r>
              <a:rPr lang="fr-FR" dirty="0" smtClean="0"/>
              <a:t>L’organisation du code</a:t>
            </a:r>
            <a:endParaRPr lang="fr-FR" sz="4000" dirty="0"/>
          </a:p>
        </p:txBody>
      </p:sp>
      <p:sp>
        <p:nvSpPr>
          <p:cNvPr id="6" name="Espace réservé du texte 5"/>
          <p:cNvSpPr>
            <a:spLocks noGrp="1"/>
          </p:cNvSpPr>
          <p:nvPr>
            <p:ph type="body" sz="quarter" idx="14"/>
          </p:nvPr>
        </p:nvSpPr>
        <p:spPr/>
        <p:txBody>
          <a:bodyPr/>
          <a:lstStyle/>
          <a:p>
            <a:r>
              <a:rPr lang="fr-FR" dirty="0" smtClean="0"/>
              <a:t>Un air de famille</a:t>
            </a:r>
            <a:endParaRPr lang="fr-FR" dirty="0"/>
          </a:p>
        </p:txBody>
      </p:sp>
      <p:sp>
        <p:nvSpPr>
          <p:cNvPr id="4" name="Espace réservé du texte 3"/>
          <p:cNvSpPr>
            <a:spLocks noGrp="1"/>
          </p:cNvSpPr>
          <p:nvPr>
            <p:ph type="body" sz="quarter" idx="13"/>
          </p:nvPr>
        </p:nvSpPr>
        <p:spPr/>
        <p:txBody>
          <a:bodyPr/>
          <a:lstStyle/>
          <a:p>
            <a:r>
              <a:rPr lang="fr-FR" dirty="0" smtClean="0"/>
              <a:t>Avez-vous identifié des spécificités dans la structure de l’application ?</a:t>
            </a:r>
          </a:p>
          <a:p>
            <a:endParaRPr lang="fr-FR" dirty="0" smtClean="0"/>
          </a:p>
          <a:p>
            <a:pPr lvl="1"/>
            <a:r>
              <a:rPr lang="fr-FR" sz="4000" dirty="0" smtClean="0"/>
              <a:t>On retrouve la structuration en </a:t>
            </a:r>
            <a:r>
              <a:rPr lang="fr-FR" sz="4000" dirty="0" err="1" smtClean="0"/>
              <a:t>Commands</a:t>
            </a:r>
            <a:r>
              <a:rPr lang="fr-FR" sz="4000" dirty="0" smtClean="0"/>
              <a:t>, </a:t>
            </a:r>
            <a:r>
              <a:rPr lang="fr-FR" sz="4000" dirty="0" err="1" smtClean="0"/>
              <a:t>ViewModels</a:t>
            </a:r>
            <a:endParaRPr lang="fr-FR" sz="4000" dirty="0" smtClean="0"/>
          </a:p>
          <a:p>
            <a:pPr lvl="1"/>
            <a:r>
              <a:rPr lang="fr-FR" sz="4000" dirty="0" smtClean="0"/>
              <a:t>Les fichiers XAML sont dans </a:t>
            </a:r>
            <a:r>
              <a:rPr lang="fr-FR" sz="4000" dirty="0" err="1" smtClean="0"/>
              <a:t>App_Render</a:t>
            </a:r>
            <a:endParaRPr lang="fr-FR" sz="4000" dirty="0" smtClean="0"/>
          </a:p>
          <a:p>
            <a:pPr lvl="1"/>
            <a:r>
              <a:rPr lang="fr-FR" sz="4000" dirty="0" smtClean="0"/>
              <a:t>Les fichiers de configurations habituels sont présents</a:t>
            </a:r>
            <a:endParaRPr lang="fr-FR" sz="4000" dirty="0"/>
          </a:p>
          <a:p>
            <a:pPr lvl="1"/>
            <a:r>
              <a:rPr lang="fr-FR" sz="4000" dirty="0" smtClean="0"/>
              <a:t>Une nouvelle référence est présente</a:t>
            </a:r>
          </a:p>
          <a:p>
            <a:pPr lvl="1"/>
            <a:endParaRPr lang="fr-FR" sz="4000" dirty="0"/>
          </a:p>
          <a:p>
            <a:pPr marL="0" lvl="1" indent="0">
              <a:buNone/>
            </a:pPr>
            <a:endParaRPr lang="fr-FR" sz="4000" dirty="0" smtClean="0"/>
          </a:p>
          <a:p>
            <a:pPr marL="0" lvl="1" indent="0">
              <a:buNone/>
            </a:pPr>
            <a:r>
              <a:rPr lang="fr-FR" sz="4000" dirty="0" smtClean="0"/>
              <a:t>Un </a:t>
            </a:r>
            <a:r>
              <a:rPr lang="fr-FR" sz="4000" dirty="0"/>
              <a:t>projet SPID est avant tout un projet DevBooster, il y a donc peu de spécificités</a:t>
            </a:r>
          </a:p>
          <a:p>
            <a:pPr marL="0" lvl="1" indent="0">
              <a:buNone/>
            </a:pPr>
            <a:endParaRPr lang="fr-FR" sz="4000" dirty="0"/>
          </a:p>
        </p:txBody>
      </p:sp>
      <p:sp>
        <p:nvSpPr>
          <p:cNvPr id="7" name="Espace réservé du texte 6"/>
          <p:cNvSpPr>
            <a:spLocks noGrp="1"/>
          </p:cNvSpPr>
          <p:nvPr>
            <p:ph type="body" sz="quarter" idx="15"/>
          </p:nvPr>
        </p:nvSpPr>
        <p:spPr/>
        <p:txBody>
          <a:bodyPr/>
          <a:lstStyle/>
          <a:p>
            <a:endParaRPr lang="fr-F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2" y="2989713"/>
            <a:ext cx="5508169" cy="9597200"/>
          </a:xfrm>
          <a:prstGeom prst="rect">
            <a:avLst/>
          </a:prstGeo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0972" y="1869866"/>
            <a:ext cx="4685165" cy="5579901"/>
          </a:xfrm>
          <a:prstGeom prst="rect">
            <a:avLst/>
          </a:prstGeom>
        </p:spPr>
      </p:pic>
      <p:sp>
        <p:nvSpPr>
          <p:cNvPr id="12" name="Rectangle 11"/>
          <p:cNvSpPr/>
          <p:nvPr/>
        </p:nvSpPr>
        <p:spPr>
          <a:xfrm>
            <a:off x="13324114" y="4746171"/>
            <a:ext cx="5138057" cy="2569029"/>
          </a:xfrm>
          <a:prstGeom prst="rect">
            <a:avLst/>
          </a:prstGeom>
          <a:noFill/>
          <a:ln w="762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345888" y="8186043"/>
            <a:ext cx="5138057" cy="885616"/>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3345891" y="9492318"/>
            <a:ext cx="5138057" cy="885616"/>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3345894" y="11597832"/>
            <a:ext cx="5138057" cy="549897"/>
          </a:xfrm>
          <a:prstGeom prst="rect">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9220552" y="2633699"/>
            <a:ext cx="4143823" cy="457023"/>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Рисунок 30">
            <a:extLst>
              <a:ext uri="{FF2B5EF4-FFF2-40B4-BE49-F238E27FC236}">
                <a16:creationId xmlns:a16="http://schemas.microsoft.com/office/drawing/2014/main" id="{0B468B87-8160-4151-A4D5-849FFDA1E731}"/>
              </a:ext>
            </a:extLst>
          </p:cNvPr>
          <p:cNvSpPr/>
          <p:nvPr>
            <p:custDataLst>
              <p:tags r:id="rId1"/>
            </p:custDataLst>
          </p:nvPr>
        </p:nvSpPr>
        <p:spPr>
          <a:xfrm>
            <a:off x="10317943" y="7703643"/>
            <a:ext cx="1003200" cy="1003200"/>
          </a:xfrm>
          <a:custGeom>
            <a:avLst/>
            <a:gdLst>
              <a:gd name="connsiteX0" fmla="*/ 481519 w 482400"/>
              <a:gd name="connsiteY0" fmla="*/ 220439 h 482400"/>
              <a:gd name="connsiteX1" fmla="*/ 478830 w 482400"/>
              <a:gd name="connsiteY1" fmla="*/ 223899 h 482400"/>
              <a:gd name="connsiteX2" fmla="*/ 416544 w 482400"/>
              <a:gd name="connsiteY2" fmla="*/ 234426 h 482400"/>
              <a:gd name="connsiteX3" fmla="*/ 230600 w 482400"/>
              <a:gd name="connsiteY3" fmla="*/ 415849 h 482400"/>
              <a:gd name="connsiteX4" fmla="*/ 218441 w 482400"/>
              <a:gd name="connsiteY4" fmla="*/ 478382 h 482400"/>
              <a:gd name="connsiteX5" fmla="*/ 214922 w 482400"/>
              <a:gd name="connsiteY5" fmla="*/ 480985 h 482400"/>
              <a:gd name="connsiteX6" fmla="*/ 0 w 482400"/>
              <a:gd name="connsiteY6" fmla="*/ 241200 h 482400"/>
              <a:gd name="connsiteX7" fmla="*/ 241200 w 482400"/>
              <a:gd name="connsiteY7" fmla="*/ 0 h 482400"/>
              <a:gd name="connsiteX8" fmla="*/ 481519 w 482400"/>
              <a:gd name="connsiteY8" fmla="*/ 220439 h 482400"/>
              <a:gd name="connsiteX9" fmla="*/ 338207 w 482400"/>
              <a:gd name="connsiteY9" fmla="*/ 146641 h 482400"/>
              <a:gd name="connsiteX10" fmla="*/ 342512 w 482400"/>
              <a:gd name="connsiteY10" fmla="*/ 142041 h 482400"/>
              <a:gd name="connsiteX11" fmla="*/ 316752 w 482400"/>
              <a:gd name="connsiteY11" fmla="*/ 100870 h 482400"/>
              <a:gd name="connsiteX12" fmla="*/ 317211 w 482400"/>
              <a:gd name="connsiteY12" fmla="*/ 96837 h 482400"/>
              <a:gd name="connsiteX13" fmla="*/ 326228 w 482400"/>
              <a:gd name="connsiteY13" fmla="*/ 87820 h 482400"/>
              <a:gd name="connsiteX14" fmla="*/ 331363 w 482400"/>
              <a:gd name="connsiteY14" fmla="*/ 88507 h 482400"/>
              <a:gd name="connsiteX15" fmla="*/ 374065 w 482400"/>
              <a:gd name="connsiteY15" fmla="*/ 163223 h 482400"/>
              <a:gd name="connsiteX16" fmla="*/ 373541 w 482400"/>
              <a:gd name="connsiteY16" fmla="*/ 167144 h 482400"/>
              <a:gd name="connsiteX17" fmla="*/ 365292 w 482400"/>
              <a:gd name="connsiteY17" fmla="*/ 175393 h 482400"/>
              <a:gd name="connsiteX18" fmla="*/ 361474 w 482400"/>
              <a:gd name="connsiteY18" fmla="*/ 175976 h 482400"/>
              <a:gd name="connsiteX19" fmla="*/ 315866 w 482400"/>
              <a:gd name="connsiteY19" fmla="*/ 152072 h 482400"/>
              <a:gd name="connsiteX20" fmla="*/ 311474 w 482400"/>
              <a:gd name="connsiteY20" fmla="*/ 156487 h 482400"/>
              <a:gd name="connsiteX21" fmla="*/ 335549 w 482400"/>
              <a:gd name="connsiteY21" fmla="*/ 201879 h 482400"/>
              <a:gd name="connsiteX22" fmla="*/ 334974 w 482400"/>
              <a:gd name="connsiteY22" fmla="*/ 205711 h 482400"/>
              <a:gd name="connsiteX23" fmla="*/ 326733 w 482400"/>
              <a:gd name="connsiteY23" fmla="*/ 213952 h 482400"/>
              <a:gd name="connsiteX24" fmla="*/ 322813 w 482400"/>
              <a:gd name="connsiteY24" fmla="*/ 214479 h 482400"/>
              <a:gd name="connsiteX25" fmla="*/ 248043 w 482400"/>
              <a:gd name="connsiteY25" fmla="*/ 171831 h 482400"/>
              <a:gd name="connsiteX26" fmla="*/ 247353 w 482400"/>
              <a:gd name="connsiteY26" fmla="*/ 166695 h 482400"/>
              <a:gd name="connsiteX27" fmla="*/ 256380 w 482400"/>
              <a:gd name="connsiteY27" fmla="*/ 157668 h 482400"/>
              <a:gd name="connsiteX28" fmla="*/ 260396 w 482400"/>
              <a:gd name="connsiteY28" fmla="*/ 157199 h 482400"/>
              <a:gd name="connsiteX29" fmla="*/ 301353 w 482400"/>
              <a:gd name="connsiteY29" fmla="*/ 182472 h 482400"/>
              <a:gd name="connsiteX30" fmla="*/ 305935 w 482400"/>
              <a:gd name="connsiteY30" fmla="*/ 178154 h 482400"/>
              <a:gd name="connsiteX31" fmla="*/ 282583 w 482400"/>
              <a:gd name="connsiteY31" fmla="*/ 134748 h 482400"/>
              <a:gd name="connsiteX32" fmla="*/ 283149 w 482400"/>
              <a:gd name="connsiteY32" fmla="*/ 130899 h 482400"/>
              <a:gd name="connsiteX33" fmla="*/ 290432 w 482400"/>
              <a:gd name="connsiteY33" fmla="*/ 123616 h 482400"/>
              <a:gd name="connsiteX34" fmla="*/ 294278 w 482400"/>
              <a:gd name="connsiteY34" fmla="*/ 123050 h 482400"/>
              <a:gd name="connsiteX35" fmla="*/ 338207 w 482400"/>
              <a:gd name="connsiteY35" fmla="*/ 146641 h 482400"/>
              <a:gd name="connsiteX36" fmla="*/ 247259 w 482400"/>
              <a:gd name="connsiteY36" fmla="*/ 278796 h 482400"/>
              <a:gd name="connsiteX37" fmla="*/ 277690 w 482400"/>
              <a:gd name="connsiteY37" fmla="*/ 265336 h 482400"/>
              <a:gd name="connsiteX38" fmla="*/ 288808 w 482400"/>
              <a:gd name="connsiteY38" fmla="*/ 248014 h 482400"/>
              <a:gd name="connsiteX39" fmla="*/ 290585 w 482400"/>
              <a:gd name="connsiteY39" fmla="*/ 231704 h 482400"/>
              <a:gd name="connsiteX40" fmla="*/ 287412 w 482400"/>
              <a:gd name="connsiteY40" fmla="*/ 229059 h 482400"/>
              <a:gd name="connsiteX41" fmla="*/ 278778 w 482400"/>
              <a:gd name="connsiteY41" fmla="*/ 229262 h 482400"/>
              <a:gd name="connsiteX42" fmla="*/ 275435 w 482400"/>
              <a:gd name="connsiteY42" fmla="*/ 232942 h 482400"/>
              <a:gd name="connsiteX43" fmla="*/ 267156 w 482400"/>
              <a:gd name="connsiteY43" fmla="*/ 253164 h 482400"/>
              <a:gd name="connsiteX44" fmla="*/ 251004 w 482400"/>
              <a:gd name="connsiteY44" fmla="*/ 260186 h 482400"/>
              <a:gd name="connsiteX45" fmla="*/ 236188 w 482400"/>
              <a:gd name="connsiteY45" fmla="*/ 255154 h 482400"/>
              <a:gd name="connsiteX46" fmla="*/ 235892 w 482400"/>
              <a:gd name="connsiteY46" fmla="*/ 250487 h 482400"/>
              <a:gd name="connsiteX47" fmla="*/ 272459 w 482400"/>
              <a:gd name="connsiteY47" fmla="*/ 213920 h 482400"/>
              <a:gd name="connsiteX48" fmla="*/ 272459 w 482400"/>
              <a:gd name="connsiteY48" fmla="*/ 209310 h 482400"/>
              <a:gd name="connsiteX49" fmla="*/ 269029 w 482400"/>
              <a:gd name="connsiteY49" fmla="*/ 205880 h 482400"/>
              <a:gd name="connsiteX50" fmla="*/ 238598 w 482400"/>
              <a:gd name="connsiteY50" fmla="*/ 189611 h 482400"/>
              <a:gd name="connsiteX51" fmla="*/ 210392 w 482400"/>
              <a:gd name="connsiteY51" fmla="*/ 201315 h 482400"/>
              <a:gd name="connsiteX52" fmla="*/ 199800 w 482400"/>
              <a:gd name="connsiteY52" fmla="*/ 220217 h 482400"/>
              <a:gd name="connsiteX53" fmla="*/ 201146 w 482400"/>
              <a:gd name="connsiteY53" fmla="*/ 242162 h 482400"/>
              <a:gd name="connsiteX54" fmla="*/ 214429 w 482400"/>
              <a:gd name="connsiteY54" fmla="*/ 262703 h 482400"/>
              <a:gd name="connsiteX55" fmla="*/ 216185 w 482400"/>
              <a:gd name="connsiteY55" fmla="*/ 264458 h 482400"/>
              <a:gd name="connsiteX56" fmla="*/ 247259 w 482400"/>
              <a:gd name="connsiteY56" fmla="*/ 278796 h 482400"/>
              <a:gd name="connsiteX57" fmla="*/ 216361 w 482400"/>
              <a:gd name="connsiteY57" fmla="*/ 226362 h 482400"/>
              <a:gd name="connsiteX58" fmla="*/ 221745 w 482400"/>
              <a:gd name="connsiteY58" fmla="*/ 212785 h 482400"/>
              <a:gd name="connsiteX59" fmla="*/ 234678 w 482400"/>
              <a:gd name="connsiteY59" fmla="*/ 207226 h 482400"/>
              <a:gd name="connsiteX60" fmla="*/ 249249 w 482400"/>
              <a:gd name="connsiteY60" fmla="*/ 214190 h 482400"/>
              <a:gd name="connsiteX61" fmla="*/ 249249 w 482400"/>
              <a:gd name="connsiteY61" fmla="*/ 216296 h 482400"/>
              <a:gd name="connsiteX62" fmla="*/ 225847 w 482400"/>
              <a:gd name="connsiteY62" fmla="*/ 239698 h 482400"/>
              <a:gd name="connsiteX63" fmla="*/ 221066 w 482400"/>
              <a:gd name="connsiteY63" fmla="*/ 239282 h 482400"/>
              <a:gd name="connsiteX64" fmla="*/ 216361 w 482400"/>
              <a:gd name="connsiteY64" fmla="*/ 226362 h 482400"/>
              <a:gd name="connsiteX65" fmla="*/ 230208 w 482400"/>
              <a:gd name="connsiteY65" fmla="*/ 310477 h 482400"/>
              <a:gd name="connsiteX66" fmla="*/ 230208 w 482400"/>
              <a:gd name="connsiteY66" fmla="*/ 305868 h 482400"/>
              <a:gd name="connsiteX67" fmla="*/ 149612 w 482400"/>
              <a:gd name="connsiteY67" fmla="*/ 225272 h 482400"/>
              <a:gd name="connsiteX68" fmla="*/ 145002 w 482400"/>
              <a:gd name="connsiteY68" fmla="*/ 225272 h 482400"/>
              <a:gd name="connsiteX69" fmla="*/ 134923 w 482400"/>
              <a:gd name="connsiteY69" fmla="*/ 235351 h 482400"/>
              <a:gd name="connsiteX70" fmla="*/ 134923 w 482400"/>
              <a:gd name="connsiteY70" fmla="*/ 239961 h 482400"/>
              <a:gd name="connsiteX71" fmla="*/ 185298 w 482400"/>
              <a:gd name="connsiteY71" fmla="*/ 290335 h 482400"/>
              <a:gd name="connsiteX72" fmla="*/ 182266 w 482400"/>
              <a:gd name="connsiteY72" fmla="*/ 295817 h 482400"/>
              <a:gd name="connsiteX73" fmla="*/ 96279 w 482400"/>
              <a:gd name="connsiteY73" fmla="*/ 276154 h 482400"/>
              <a:gd name="connsiteX74" fmla="*/ 93248 w 482400"/>
              <a:gd name="connsiteY74" fmla="*/ 277027 h 482400"/>
              <a:gd name="connsiteX75" fmla="*/ 82022 w 482400"/>
              <a:gd name="connsiteY75" fmla="*/ 288254 h 482400"/>
              <a:gd name="connsiteX76" fmla="*/ 82022 w 482400"/>
              <a:gd name="connsiteY76" fmla="*/ 292863 h 482400"/>
              <a:gd name="connsiteX77" fmla="*/ 162617 w 482400"/>
              <a:gd name="connsiteY77" fmla="*/ 373458 h 482400"/>
              <a:gd name="connsiteX78" fmla="*/ 167227 w 482400"/>
              <a:gd name="connsiteY78" fmla="*/ 373458 h 482400"/>
              <a:gd name="connsiteX79" fmla="*/ 177423 w 482400"/>
              <a:gd name="connsiteY79" fmla="*/ 363262 h 482400"/>
              <a:gd name="connsiteX80" fmla="*/ 177423 w 482400"/>
              <a:gd name="connsiteY80" fmla="*/ 358653 h 482400"/>
              <a:gd name="connsiteX81" fmla="*/ 127277 w 482400"/>
              <a:gd name="connsiteY81" fmla="*/ 308507 h 482400"/>
              <a:gd name="connsiteX82" fmla="*/ 130307 w 482400"/>
              <a:gd name="connsiteY82" fmla="*/ 303025 h 482400"/>
              <a:gd name="connsiteX83" fmla="*/ 215950 w 482400"/>
              <a:gd name="connsiteY83" fmla="*/ 322577 h 482400"/>
              <a:gd name="connsiteX84" fmla="*/ 218981 w 482400"/>
              <a:gd name="connsiteY84" fmla="*/ 321704 h 482400"/>
              <a:gd name="connsiteX85" fmla="*/ 230208 w 482400"/>
              <a:gd name="connsiteY85" fmla="*/ 310477 h 482400"/>
              <a:gd name="connsiteX86" fmla="*/ 241199 w 482400"/>
              <a:gd name="connsiteY86" fmla="*/ 482400 h 482400"/>
              <a:gd name="connsiteX87" fmla="*/ 234768 w 482400"/>
              <a:gd name="connsiteY87" fmla="*/ 475882 h 482400"/>
              <a:gd name="connsiteX88" fmla="*/ 253690 w 482400"/>
              <a:gd name="connsiteY88" fmla="*/ 388543 h 482400"/>
              <a:gd name="connsiteX89" fmla="*/ 307724 w 482400"/>
              <a:gd name="connsiteY89" fmla="*/ 309480 h 482400"/>
              <a:gd name="connsiteX90" fmla="*/ 388265 w 482400"/>
              <a:gd name="connsiteY90" fmla="*/ 257676 h 482400"/>
              <a:gd name="connsiteX91" fmla="*/ 476098 w 482400"/>
              <a:gd name="connsiteY91" fmla="*/ 241200 h 482400"/>
              <a:gd name="connsiteX92" fmla="*/ 482435 w 482400"/>
              <a:gd name="connsiteY92" fmla="*/ 247810 h 482400"/>
              <a:gd name="connsiteX93" fmla="*/ 482347 w 482400"/>
              <a:gd name="connsiteY93" fmla="*/ 250951 h 482400"/>
              <a:gd name="connsiteX94" fmla="*/ 482373 w 482400"/>
              <a:gd name="connsiteY94" fmla="*/ 250978 h 482400"/>
              <a:gd name="connsiteX95" fmla="*/ 482373 w 482400"/>
              <a:gd name="connsiteY95" fmla="*/ 250978 h 482400"/>
              <a:gd name="connsiteX96" fmla="*/ 482400 w 482400"/>
              <a:gd name="connsiteY96" fmla="*/ 251005 h 482400"/>
              <a:gd name="connsiteX97" fmla="*/ 482400 w 482400"/>
              <a:gd name="connsiteY97" fmla="*/ 254740 h 482400"/>
              <a:gd name="connsiteX98" fmla="*/ 477453 w 482400"/>
              <a:gd name="connsiteY98" fmla="*/ 266435 h 482400"/>
              <a:gd name="connsiteX99" fmla="*/ 259686 w 482400"/>
              <a:gd name="connsiteY99" fmla="*/ 477798 h 482400"/>
              <a:gd name="connsiteX100" fmla="*/ 248335 w 482400"/>
              <a:gd name="connsiteY100" fmla="*/ 482400 h 482400"/>
              <a:gd name="connsiteX101" fmla="*/ 248086 w 482400"/>
              <a:gd name="connsiteY101" fmla="*/ 482400 h 482400"/>
              <a:gd name="connsiteX102" fmla="*/ 244459 w 482400"/>
              <a:gd name="connsiteY102" fmla="*/ 482400 h 482400"/>
              <a:gd name="connsiteX103" fmla="*/ 241199 w 482400"/>
              <a:gd name="connsiteY103" fmla="*/ 482400 h 48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2400" h="482400">
                <a:moveTo>
                  <a:pt x="481519" y="220439"/>
                </a:moveTo>
                <a:cubicBezTo>
                  <a:pt x="481662" y="222114"/>
                  <a:pt x="480487" y="223619"/>
                  <a:pt x="478830" y="223899"/>
                </a:cubicBezTo>
                <a:lnTo>
                  <a:pt x="416544" y="234426"/>
                </a:lnTo>
                <a:cubicBezTo>
                  <a:pt x="322824" y="250267"/>
                  <a:pt x="248742" y="322547"/>
                  <a:pt x="230600" y="415849"/>
                </a:cubicBezTo>
                <a:lnTo>
                  <a:pt x="218441" y="478382"/>
                </a:lnTo>
                <a:cubicBezTo>
                  <a:pt x="218120" y="480030"/>
                  <a:pt x="216591" y="481166"/>
                  <a:pt x="214922" y="480985"/>
                </a:cubicBezTo>
                <a:cubicBezTo>
                  <a:pt x="94072" y="467892"/>
                  <a:pt x="0" y="365531"/>
                  <a:pt x="0" y="241200"/>
                </a:cubicBezTo>
                <a:cubicBezTo>
                  <a:pt x="0" y="107989"/>
                  <a:pt x="107989" y="0"/>
                  <a:pt x="241200" y="0"/>
                </a:cubicBezTo>
                <a:cubicBezTo>
                  <a:pt x="367417" y="0"/>
                  <a:pt x="470991" y="96947"/>
                  <a:pt x="481519" y="220439"/>
                </a:cubicBezTo>
                <a:close/>
                <a:moveTo>
                  <a:pt x="338207" y="146641"/>
                </a:moveTo>
                <a:cubicBezTo>
                  <a:pt x="341151" y="148223"/>
                  <a:pt x="344285" y="144875"/>
                  <a:pt x="342512" y="142041"/>
                </a:cubicBezTo>
                <a:lnTo>
                  <a:pt x="316752" y="100870"/>
                </a:lnTo>
                <a:cubicBezTo>
                  <a:pt x="315947" y="99584"/>
                  <a:pt x="316138" y="97910"/>
                  <a:pt x="317211" y="96837"/>
                </a:cubicBezTo>
                <a:lnTo>
                  <a:pt x="326228" y="87820"/>
                </a:lnTo>
                <a:cubicBezTo>
                  <a:pt x="327748" y="86299"/>
                  <a:pt x="330297" y="86641"/>
                  <a:pt x="331363" y="88507"/>
                </a:cubicBezTo>
                <a:lnTo>
                  <a:pt x="374065" y="163223"/>
                </a:lnTo>
                <a:cubicBezTo>
                  <a:pt x="374795" y="164498"/>
                  <a:pt x="374580" y="166105"/>
                  <a:pt x="373541" y="167144"/>
                </a:cubicBezTo>
                <a:lnTo>
                  <a:pt x="365292" y="175393"/>
                </a:lnTo>
                <a:cubicBezTo>
                  <a:pt x="364284" y="176401"/>
                  <a:pt x="362737" y="176637"/>
                  <a:pt x="361474" y="175976"/>
                </a:cubicBezTo>
                <a:lnTo>
                  <a:pt x="315866" y="152072"/>
                </a:lnTo>
                <a:cubicBezTo>
                  <a:pt x="313028" y="150585"/>
                  <a:pt x="309973" y="153656"/>
                  <a:pt x="311474" y="156487"/>
                </a:cubicBezTo>
                <a:lnTo>
                  <a:pt x="335549" y="201879"/>
                </a:lnTo>
                <a:cubicBezTo>
                  <a:pt x="336220" y="203144"/>
                  <a:pt x="335986" y="204699"/>
                  <a:pt x="334974" y="205711"/>
                </a:cubicBezTo>
                <a:lnTo>
                  <a:pt x="326733" y="213952"/>
                </a:lnTo>
                <a:cubicBezTo>
                  <a:pt x="325694" y="214991"/>
                  <a:pt x="324089" y="215206"/>
                  <a:pt x="322813" y="214479"/>
                </a:cubicBezTo>
                <a:lnTo>
                  <a:pt x="248043" y="171831"/>
                </a:lnTo>
                <a:cubicBezTo>
                  <a:pt x="246175" y="170765"/>
                  <a:pt x="245833" y="168215"/>
                  <a:pt x="247353" y="166695"/>
                </a:cubicBezTo>
                <a:lnTo>
                  <a:pt x="256380" y="157668"/>
                </a:lnTo>
                <a:cubicBezTo>
                  <a:pt x="257448" y="156599"/>
                  <a:pt x="259111" y="156406"/>
                  <a:pt x="260396" y="157199"/>
                </a:cubicBezTo>
                <a:lnTo>
                  <a:pt x="301353" y="182472"/>
                </a:lnTo>
                <a:cubicBezTo>
                  <a:pt x="304190" y="184223"/>
                  <a:pt x="307514" y="181090"/>
                  <a:pt x="305935" y="178154"/>
                </a:cubicBezTo>
                <a:lnTo>
                  <a:pt x="282583" y="134748"/>
                </a:lnTo>
                <a:cubicBezTo>
                  <a:pt x="281902" y="133481"/>
                  <a:pt x="282132" y="131916"/>
                  <a:pt x="283149" y="130899"/>
                </a:cubicBezTo>
                <a:lnTo>
                  <a:pt x="290432" y="123616"/>
                </a:lnTo>
                <a:cubicBezTo>
                  <a:pt x="291448" y="122600"/>
                  <a:pt x="293011" y="122369"/>
                  <a:pt x="294278" y="123050"/>
                </a:cubicBezTo>
                <a:lnTo>
                  <a:pt x="338207" y="146641"/>
                </a:lnTo>
                <a:close/>
                <a:moveTo>
                  <a:pt x="247259" y="278796"/>
                </a:moveTo>
                <a:cubicBezTo>
                  <a:pt x="258534" y="278835"/>
                  <a:pt x="268678" y="274348"/>
                  <a:pt x="277690" y="265336"/>
                </a:cubicBezTo>
                <a:cubicBezTo>
                  <a:pt x="282956" y="260069"/>
                  <a:pt x="286663" y="254295"/>
                  <a:pt x="288808" y="248014"/>
                </a:cubicBezTo>
                <a:cubicBezTo>
                  <a:pt x="290648" y="242563"/>
                  <a:pt x="291240" y="237126"/>
                  <a:pt x="290585" y="231704"/>
                </a:cubicBezTo>
                <a:cubicBezTo>
                  <a:pt x="290396" y="230130"/>
                  <a:pt x="288997" y="229023"/>
                  <a:pt x="287412" y="229059"/>
                </a:cubicBezTo>
                <a:lnTo>
                  <a:pt x="278778" y="229262"/>
                </a:lnTo>
                <a:cubicBezTo>
                  <a:pt x="276849" y="229307"/>
                  <a:pt x="275400" y="231012"/>
                  <a:pt x="275435" y="232942"/>
                </a:cubicBezTo>
                <a:cubicBezTo>
                  <a:pt x="275580" y="240759"/>
                  <a:pt x="272821" y="247500"/>
                  <a:pt x="267156" y="253164"/>
                </a:cubicBezTo>
                <a:cubicBezTo>
                  <a:pt x="262514" y="257806"/>
                  <a:pt x="257130" y="260147"/>
                  <a:pt x="251004" y="260186"/>
                </a:cubicBezTo>
                <a:cubicBezTo>
                  <a:pt x="245916" y="260186"/>
                  <a:pt x="240976" y="258509"/>
                  <a:pt x="236188" y="255154"/>
                </a:cubicBezTo>
                <a:cubicBezTo>
                  <a:pt x="234627" y="254061"/>
                  <a:pt x="234545" y="251834"/>
                  <a:pt x="235892" y="250487"/>
                </a:cubicBezTo>
                <a:lnTo>
                  <a:pt x="272459" y="213920"/>
                </a:lnTo>
                <a:cubicBezTo>
                  <a:pt x="273732" y="212646"/>
                  <a:pt x="273732" y="210583"/>
                  <a:pt x="272459" y="209310"/>
                </a:cubicBezTo>
                <a:lnTo>
                  <a:pt x="269029" y="205880"/>
                </a:lnTo>
                <a:cubicBezTo>
                  <a:pt x="258963" y="195815"/>
                  <a:pt x="248820" y="190392"/>
                  <a:pt x="238598" y="189611"/>
                </a:cubicBezTo>
                <a:cubicBezTo>
                  <a:pt x="228416" y="188792"/>
                  <a:pt x="219014" y="192693"/>
                  <a:pt x="210392" y="201315"/>
                </a:cubicBezTo>
                <a:cubicBezTo>
                  <a:pt x="204969" y="206738"/>
                  <a:pt x="201439" y="213039"/>
                  <a:pt x="199800" y="220217"/>
                </a:cubicBezTo>
                <a:cubicBezTo>
                  <a:pt x="198161" y="227396"/>
                  <a:pt x="198610" y="234710"/>
                  <a:pt x="201146" y="242162"/>
                </a:cubicBezTo>
                <a:cubicBezTo>
                  <a:pt x="203682" y="249536"/>
                  <a:pt x="208109" y="256383"/>
                  <a:pt x="214429" y="262703"/>
                </a:cubicBezTo>
                <a:lnTo>
                  <a:pt x="216185" y="264458"/>
                </a:lnTo>
                <a:cubicBezTo>
                  <a:pt x="225626" y="273900"/>
                  <a:pt x="235984" y="278679"/>
                  <a:pt x="247259" y="278796"/>
                </a:cubicBezTo>
                <a:close/>
                <a:moveTo>
                  <a:pt x="216361" y="226362"/>
                </a:moveTo>
                <a:cubicBezTo>
                  <a:pt x="216049" y="221212"/>
                  <a:pt x="217843" y="216686"/>
                  <a:pt x="221745" y="212785"/>
                </a:cubicBezTo>
                <a:cubicBezTo>
                  <a:pt x="225685" y="208845"/>
                  <a:pt x="229996" y="206992"/>
                  <a:pt x="234678" y="207226"/>
                </a:cubicBezTo>
                <a:cubicBezTo>
                  <a:pt x="239320" y="207421"/>
                  <a:pt x="244177" y="209742"/>
                  <a:pt x="249249" y="214190"/>
                </a:cubicBezTo>
                <a:cubicBezTo>
                  <a:pt x="249831" y="214772"/>
                  <a:pt x="249831" y="215715"/>
                  <a:pt x="249249" y="216296"/>
                </a:cubicBezTo>
                <a:lnTo>
                  <a:pt x="225847" y="239698"/>
                </a:lnTo>
                <a:cubicBezTo>
                  <a:pt x="224451" y="241094"/>
                  <a:pt x="222131" y="240944"/>
                  <a:pt x="221066" y="239282"/>
                </a:cubicBezTo>
                <a:cubicBezTo>
                  <a:pt x="218215" y="234833"/>
                  <a:pt x="216647" y="230526"/>
                  <a:pt x="216361" y="226362"/>
                </a:cubicBezTo>
                <a:close/>
                <a:moveTo>
                  <a:pt x="230208" y="310477"/>
                </a:moveTo>
                <a:cubicBezTo>
                  <a:pt x="231480" y="309205"/>
                  <a:pt x="231480" y="307141"/>
                  <a:pt x="230208" y="305868"/>
                </a:cubicBezTo>
                <a:lnTo>
                  <a:pt x="149612" y="225272"/>
                </a:lnTo>
                <a:cubicBezTo>
                  <a:pt x="148339" y="224000"/>
                  <a:pt x="146275" y="224000"/>
                  <a:pt x="145002" y="225272"/>
                </a:cubicBezTo>
                <a:lnTo>
                  <a:pt x="134923" y="235351"/>
                </a:lnTo>
                <a:cubicBezTo>
                  <a:pt x="133651" y="236624"/>
                  <a:pt x="133651" y="238688"/>
                  <a:pt x="134923" y="239961"/>
                </a:cubicBezTo>
                <a:lnTo>
                  <a:pt x="185298" y="290335"/>
                </a:lnTo>
                <a:cubicBezTo>
                  <a:pt x="187611" y="292649"/>
                  <a:pt x="185455" y="296547"/>
                  <a:pt x="182266" y="295817"/>
                </a:cubicBezTo>
                <a:lnTo>
                  <a:pt x="96279" y="276154"/>
                </a:lnTo>
                <a:cubicBezTo>
                  <a:pt x="95186" y="275904"/>
                  <a:pt x="94041" y="276234"/>
                  <a:pt x="93248" y="277027"/>
                </a:cubicBezTo>
                <a:lnTo>
                  <a:pt x="82022" y="288254"/>
                </a:lnTo>
                <a:cubicBezTo>
                  <a:pt x="80749" y="289526"/>
                  <a:pt x="80749" y="291590"/>
                  <a:pt x="82022" y="292863"/>
                </a:cubicBezTo>
                <a:lnTo>
                  <a:pt x="162617" y="373458"/>
                </a:lnTo>
                <a:cubicBezTo>
                  <a:pt x="163890" y="374732"/>
                  <a:pt x="165953" y="374732"/>
                  <a:pt x="167227" y="373458"/>
                </a:cubicBezTo>
                <a:lnTo>
                  <a:pt x="177423" y="363262"/>
                </a:lnTo>
                <a:cubicBezTo>
                  <a:pt x="178695" y="361990"/>
                  <a:pt x="178695" y="359926"/>
                  <a:pt x="177423" y="358653"/>
                </a:cubicBezTo>
                <a:lnTo>
                  <a:pt x="127277" y="308507"/>
                </a:lnTo>
                <a:cubicBezTo>
                  <a:pt x="124964" y="306195"/>
                  <a:pt x="127119" y="302297"/>
                  <a:pt x="130307" y="303025"/>
                </a:cubicBezTo>
                <a:lnTo>
                  <a:pt x="215950" y="322577"/>
                </a:lnTo>
                <a:cubicBezTo>
                  <a:pt x="217043" y="322827"/>
                  <a:pt x="218188" y="322497"/>
                  <a:pt x="218981" y="321704"/>
                </a:cubicBezTo>
                <a:lnTo>
                  <a:pt x="230208" y="310477"/>
                </a:lnTo>
                <a:close/>
                <a:moveTo>
                  <a:pt x="241199" y="482400"/>
                </a:moveTo>
                <a:cubicBezTo>
                  <a:pt x="237599" y="482400"/>
                  <a:pt x="234671" y="479481"/>
                  <a:pt x="234768" y="475882"/>
                </a:cubicBezTo>
                <a:cubicBezTo>
                  <a:pt x="235580" y="445863"/>
                  <a:pt x="241991" y="416241"/>
                  <a:pt x="253690" y="388543"/>
                </a:cubicBezTo>
                <a:cubicBezTo>
                  <a:pt x="266237" y="358842"/>
                  <a:pt x="284610" y="331958"/>
                  <a:pt x="307724" y="309480"/>
                </a:cubicBezTo>
                <a:cubicBezTo>
                  <a:pt x="330839" y="287003"/>
                  <a:pt x="358226" y="269387"/>
                  <a:pt x="388265" y="257676"/>
                </a:cubicBezTo>
                <a:cubicBezTo>
                  <a:pt x="416279" y="246753"/>
                  <a:pt x="446069" y="241173"/>
                  <a:pt x="476098" y="241200"/>
                </a:cubicBezTo>
                <a:cubicBezTo>
                  <a:pt x="479699" y="241203"/>
                  <a:pt x="482535" y="244212"/>
                  <a:pt x="482435" y="247810"/>
                </a:cubicBezTo>
                <a:lnTo>
                  <a:pt x="482347" y="250951"/>
                </a:lnTo>
                <a:cubicBezTo>
                  <a:pt x="482346" y="250966"/>
                  <a:pt x="482358" y="250978"/>
                  <a:pt x="482373" y="250978"/>
                </a:cubicBezTo>
                <a:lnTo>
                  <a:pt x="482373" y="250978"/>
                </a:lnTo>
                <a:cubicBezTo>
                  <a:pt x="482388" y="250978"/>
                  <a:pt x="482400" y="250990"/>
                  <a:pt x="482400" y="251005"/>
                </a:cubicBezTo>
                <a:lnTo>
                  <a:pt x="482400" y="254740"/>
                </a:lnTo>
                <a:cubicBezTo>
                  <a:pt x="482400" y="259147"/>
                  <a:pt x="480616" y="263366"/>
                  <a:pt x="477453" y="266435"/>
                </a:cubicBezTo>
                <a:lnTo>
                  <a:pt x="259686" y="477798"/>
                </a:lnTo>
                <a:cubicBezTo>
                  <a:pt x="256645" y="480749"/>
                  <a:pt x="252573" y="482400"/>
                  <a:pt x="248335" y="482400"/>
                </a:cubicBezTo>
                <a:lnTo>
                  <a:pt x="248086" y="482400"/>
                </a:lnTo>
                <a:lnTo>
                  <a:pt x="244459" y="482400"/>
                </a:lnTo>
                <a:lnTo>
                  <a:pt x="241199" y="482400"/>
                </a:lnTo>
                <a:close/>
              </a:path>
            </a:pathLst>
          </a:custGeom>
          <a:solidFill>
            <a:schemeClr val="accent2"/>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ru-RU"/>
          </a:p>
        </p:txBody>
      </p:sp>
    </p:spTree>
    <p:extLst>
      <p:ext uri="{BB962C8B-B14F-4D97-AF65-F5344CB8AC3E}">
        <p14:creationId xmlns:p14="http://schemas.microsoft.com/office/powerpoint/2010/main" val="40336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2" grpId="0" animBg="1"/>
      <p:bldP spid="14"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7</a:t>
            </a:fld>
            <a:endParaRPr lang="fr-FR" dirty="0"/>
          </a:p>
        </p:txBody>
      </p:sp>
      <p:sp>
        <p:nvSpPr>
          <p:cNvPr id="5" name="Titre 4"/>
          <p:cNvSpPr>
            <a:spLocks noGrp="1"/>
          </p:cNvSpPr>
          <p:nvPr>
            <p:ph type="title"/>
          </p:nvPr>
        </p:nvSpPr>
        <p:spPr/>
        <p:txBody>
          <a:bodyPr/>
          <a:lstStyle/>
          <a:p>
            <a:r>
              <a:rPr lang="fr-FR" dirty="0" smtClean="0"/>
              <a:t>Des composants XAML, pour SPID</a:t>
            </a:r>
            <a:endParaRPr lang="fr-FR" sz="4000" dirty="0"/>
          </a:p>
        </p:txBody>
      </p:sp>
      <p:sp>
        <p:nvSpPr>
          <p:cNvPr id="6" name="Espace réservé du texte 5"/>
          <p:cNvSpPr>
            <a:spLocks noGrp="1"/>
          </p:cNvSpPr>
          <p:nvPr>
            <p:ph type="body" sz="quarter" idx="14"/>
          </p:nvPr>
        </p:nvSpPr>
        <p:spPr/>
        <p:txBody>
          <a:bodyPr/>
          <a:lstStyle/>
          <a:p>
            <a:r>
              <a:rPr lang="fr-FR" dirty="0" smtClean="0"/>
              <a:t>Tout (ou presque) se passe dans les composants</a:t>
            </a:r>
            <a:endParaRPr lang="fr-FR" dirty="0"/>
          </a:p>
        </p:txBody>
      </p:sp>
      <p:sp>
        <p:nvSpPr>
          <p:cNvPr id="4" name="Espace réservé du texte 3"/>
          <p:cNvSpPr>
            <a:spLocks noGrp="1"/>
          </p:cNvSpPr>
          <p:nvPr>
            <p:ph type="body" sz="quarter" idx="13"/>
          </p:nvPr>
        </p:nvSpPr>
        <p:spPr/>
        <p:txBody>
          <a:bodyPr/>
          <a:lstStyle/>
          <a:p>
            <a:endParaRPr lang="fr-FR" dirty="0" smtClean="0"/>
          </a:p>
          <a:p>
            <a:endParaRPr lang="fr-FR" dirty="0"/>
          </a:p>
          <a:p>
            <a:r>
              <a:rPr lang="fr-FR" dirty="0" err="1" smtClean="0"/>
              <a:t>CDM.DevBooster.Spid</a:t>
            </a:r>
            <a:r>
              <a:rPr lang="fr-FR" dirty="0" smtClean="0"/>
              <a:t> est la bibliothèque qui contient les composants XAML pour SPID.</a:t>
            </a:r>
          </a:p>
          <a:p>
            <a:endParaRPr lang="fr-FR" dirty="0" smtClean="0"/>
          </a:p>
          <a:p>
            <a:endParaRPr lang="fr-FR" dirty="0" smtClean="0"/>
          </a:p>
          <a:p>
            <a:r>
              <a:rPr lang="fr-FR" dirty="0" smtClean="0"/>
              <a:t>La principale différence entre un projet DevBooster pour le web et un projet SPID est donc l’utilisation d’une bibliothèque de composants spécifiques. </a:t>
            </a:r>
          </a:p>
        </p:txBody>
      </p:sp>
      <p:sp>
        <p:nvSpPr>
          <p:cNvPr id="13" name="Espace réservé du texte 12"/>
          <p:cNvSpPr>
            <a:spLocks noGrp="1"/>
          </p:cNvSpPr>
          <p:nvPr>
            <p:ph type="body" sz="quarter" idx="15"/>
          </p:nvPr>
        </p:nvSpPr>
        <p:spPr/>
        <p:txBody>
          <a:bodyPr/>
          <a:lstStyle/>
          <a:p>
            <a:endParaRPr lang="fr-FR"/>
          </a:p>
        </p:txBody>
      </p:sp>
      <p:sp>
        <p:nvSpPr>
          <p:cNvPr id="8" name="Espace réservé du texte 7"/>
          <p:cNvSpPr>
            <a:spLocks noGrp="1"/>
          </p:cNvSpPr>
          <p:nvPr>
            <p:ph type="body" sz="quarter" idx="4294967295"/>
          </p:nvPr>
        </p:nvSpPr>
        <p:spPr>
          <a:xfrm>
            <a:off x="13631863" y="2962275"/>
            <a:ext cx="10752137" cy="9621838"/>
          </a:xfrm>
          <a:prstGeom prst="rect">
            <a:avLst/>
          </a:prstGeom>
        </p:spPr>
        <p:txBody>
          <a:bodyPr/>
          <a:lstStyle/>
          <a:p>
            <a:endParaRPr lang="fr-FR" sz="2400" dirty="0" smtClean="0">
              <a:solidFill>
                <a:srgbClr val="0000FF"/>
              </a:solidFill>
              <a:latin typeface="Consolas" panose="020B0609020204030204" pitchFamily="49" charset="0"/>
            </a:endParaRPr>
          </a:p>
          <a:p>
            <a:endParaRPr lang="fr-FR" sz="2400" dirty="0">
              <a:solidFill>
                <a:srgbClr val="0000FF"/>
              </a:solidFill>
              <a:latin typeface="Consolas" panose="020B0609020204030204" pitchFamily="49" charset="0"/>
            </a:endParaRPr>
          </a:p>
          <a:p>
            <a:endParaRPr lang="fr-FR" sz="2400" dirty="0" smtClean="0">
              <a:solidFill>
                <a:srgbClr val="0000FF"/>
              </a:solidFill>
              <a:latin typeface="Consolas" panose="020B0609020204030204" pitchFamily="49" charset="0"/>
            </a:endParaRPr>
          </a:p>
          <a:p>
            <a:endParaRPr lang="fr-FR" sz="2400" dirty="0">
              <a:solidFill>
                <a:srgbClr val="0000FF"/>
              </a:solidFill>
              <a:latin typeface="Consolas" panose="020B0609020204030204" pitchFamily="49" charset="0"/>
            </a:endParaRPr>
          </a:p>
          <a:p>
            <a:r>
              <a:rPr lang="fr-FR" sz="2400" dirty="0" smtClean="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spid:ListPage</a:t>
            </a:r>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webxforms</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devbooster</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xmlns:spid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spid</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spid:ListPage.Title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a:solidFill>
                  <a:srgbClr val="000000"/>
                </a:solidFill>
                <a:latin typeface="Consolas" panose="020B0609020204030204" pitchFamily="49" charset="0"/>
              </a:rPr>
              <a:t>    </a:t>
            </a:r>
            <a:r>
              <a:rPr lang="fr-FR" sz="2400" dirty="0" err="1">
                <a:solidFill>
                  <a:srgbClr val="000000"/>
                </a:solidFill>
                <a:latin typeface="Consolas" panose="020B0609020204030204" pitchFamily="49" charset="0"/>
              </a:rPr>
              <a:t>SpidList</a:t>
            </a:r>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spid:ListPage.Title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spid:ListPage</a:t>
            </a:r>
            <a:r>
              <a:rPr lang="fr-FR" sz="2400" dirty="0">
                <a:solidFill>
                  <a:srgbClr val="0000FF"/>
                </a:solidFill>
                <a:latin typeface="Consolas" panose="020B0609020204030204" pitchFamily="49" charset="0"/>
              </a:rPr>
              <a:t>&gt;</a:t>
            </a:r>
            <a:endParaRPr lang="fr-FR" sz="2400" dirty="0"/>
          </a:p>
        </p:txBody>
      </p:sp>
      <p:sp>
        <p:nvSpPr>
          <p:cNvPr id="7" name="Rectangle 6"/>
          <p:cNvSpPr/>
          <p:nvPr/>
        </p:nvSpPr>
        <p:spPr>
          <a:xfrm>
            <a:off x="15383435" y="5163669"/>
            <a:ext cx="6750424" cy="510988"/>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12953998" y="4440923"/>
            <a:ext cx="2617696" cy="52552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2971927" y="7368987"/>
            <a:ext cx="2841813" cy="51995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3635313" y="6633885"/>
            <a:ext cx="3872758" cy="43295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3626349" y="5925677"/>
            <a:ext cx="3872758" cy="43295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110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p:cNvPicPr>
            <a:picLocks noGrp="1" noChangeAspect="1"/>
          </p:cNvPicPr>
          <p:nvPr>
            <p:ph type="pic" sz="quarter" idx="10"/>
          </p:nvPr>
        </p:nvPicPr>
        <p:blipFill>
          <a:blip r:embed="rId3"/>
          <a:srcRect l="20215" r="20215"/>
          <a:stretch>
            <a:fillRect/>
          </a:stretch>
        </p:blipFill>
        <p:spPr>
          <a:prstGeom prst="rect">
            <a:avLst/>
          </a:prstGeom>
        </p:spPr>
      </p:pic>
      <p:sp>
        <p:nvSpPr>
          <p:cNvPr id="9" name="Titre 8"/>
          <p:cNvSpPr>
            <a:spLocks noGrp="1"/>
          </p:cNvSpPr>
          <p:nvPr>
            <p:ph type="title"/>
          </p:nvPr>
        </p:nvSpPr>
        <p:spPr/>
        <p:txBody>
          <a:bodyPr/>
          <a:lstStyle/>
          <a:p>
            <a:r>
              <a:rPr lang="fr-FR" dirty="0" smtClean="0"/>
              <a:t>Exécuter et débugger l’application</a:t>
            </a:r>
            <a:endParaRPr lang="fr-FR" dirty="0"/>
          </a:p>
        </p:txBody>
      </p:sp>
    </p:spTree>
    <p:extLst>
      <p:ext uri="{BB962C8B-B14F-4D97-AF65-F5344CB8AC3E}">
        <p14:creationId xmlns:p14="http://schemas.microsoft.com/office/powerpoint/2010/main" val="52808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Démarrer l’application</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Prise en main de l'environnement de développement</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9</a:t>
            </a:fld>
            <a:endParaRPr lang="fr-FR" dirty="0"/>
          </a:p>
        </p:txBody>
      </p:sp>
      <p:sp>
        <p:nvSpPr>
          <p:cNvPr id="15" name="Espace réservé du texte 14"/>
          <p:cNvSpPr>
            <a:spLocks noGrp="1"/>
          </p:cNvSpPr>
          <p:nvPr>
            <p:ph type="body" sz="quarter" idx="13"/>
          </p:nvPr>
        </p:nvSpPr>
        <p:spPr/>
        <p:txBody>
          <a:bodyPr/>
          <a:lstStyle/>
          <a:p>
            <a:r>
              <a:rPr lang="fr-FR" dirty="0" smtClean="0"/>
              <a:t>TP 2.2 : </a:t>
            </a:r>
            <a:r>
              <a:rPr lang="fr-FR" dirty="0" smtClean="0">
                <a:hlinkClick r:id="rId3"/>
              </a:rPr>
              <a:t>Démarrer l’application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384" y="5012819"/>
            <a:ext cx="12057679" cy="4735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04034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EA4lJkFlojiEjvWM4LR35w&quot;,&quot;gi&quot;:&quot;FGqgo8LJlWW1vXT3-lNxyg&quot;,&quot;ti&quot;:&quot;ui_elements&quot;,&quot;vs&quot;:{&quot;f&quot;:[2440],&quot;i&quot;:{&quot;d&quot;:&quot;EA4lJkFlojiEjvWM4LR35w&quot;,&quot;p&quot;:true}}}"/>
</p:tagLst>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Modèle charte E-I 2021.pptx" id="{AC6363E7-1B14-4AF7-B18B-A8E8D3C8477B}" vid="{05BCB15A-B0E9-49CD-8C50-7F154370508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2C86133FA7C9E1429AFC62D0152DEA38" ma:contentTypeVersion="7" ma:contentTypeDescription="Crée un document." ma:contentTypeScope="" ma:versionID="66d0076820e8b3da68075d7b2c2b3887">
  <xsd:schema xmlns:xsd="http://www.w3.org/2001/XMLSchema" xmlns:xs="http://www.w3.org/2001/XMLSchema" xmlns:p="http://schemas.microsoft.com/office/2006/metadata/properties" xmlns:ns1="http://schemas.microsoft.com/sharepoint/v3" xmlns:ns2="a3c5cdf2-8e19-4825-a3e2-40c4e764a613" xmlns:ns3="572e32cd-1e34-4f28-84fc-9dc35b061f6a" xmlns:ns4="0ec6a6e2-9ef6-4a97-994b-ef2e4cbbecfe" targetNamespace="http://schemas.microsoft.com/office/2006/metadata/properties" ma:root="true" ma:fieldsID="08f4a6cf20bfe3cb4c49ef36b853835a" ns1:_="" ns2:_="" ns3:_="" ns4:_="">
    <xsd:import namespace="http://schemas.microsoft.com/sharepoint/v3"/>
    <xsd:import namespace="a3c5cdf2-8e19-4825-a3e2-40c4e764a613"/>
    <xsd:import namespace="572e32cd-1e34-4f28-84fc-9dc35b061f6a"/>
    <xsd:import namespace="0ec6a6e2-9ef6-4a97-994b-ef2e4cbbecfe"/>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1:AverageRating" minOccurs="0"/>
                <xsd:element ref="ns1:RatingCount" minOccurs="0"/>
                <xsd:element ref="ns1:RatedBy" minOccurs="0"/>
                <xsd:element ref="ns1:Ratings" minOccurs="0"/>
                <xsd:element ref="ns1:LikesCount" minOccurs="0"/>
                <xsd:element ref="ns1:LikedBy" minOccurs="0"/>
                <xsd:element ref="ns3:SharedWithUsers" minOccurs="0"/>
                <xsd:element ref="ns2:TaxKeywordTaxHTField" minOccurs="0"/>
                <xsd:element ref="ns1:PublishingStartDate" minOccurs="0"/>
                <xsd:element ref="ns1:PublishingExpirationDate" minOccurs="0"/>
                <xsd:element ref="ns4:e9bc72ff999642aaaac8de07c71d2b70" minOccurs="0"/>
                <xsd:element ref="ns4:md67475ef61046368e5c55855d1429e5" minOccurs="0"/>
                <xsd:element ref="ns4:a8d091c2584f4f4c900636ae515c9fa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Évaluation (0-5)" ma:decimals="2" ma:description="Valeur moyenne de toutes les évaluations envoyées" ma:internalName="AverageRating" ma:readOnly="true">
      <xsd:simpleType>
        <xsd:restriction base="dms:Number"/>
      </xsd:simpleType>
    </xsd:element>
    <xsd:element name="RatingCount" ma:index="13" nillable="true" ma:displayName="Nombre d’évaluations" ma:decimals="0" ma:description="Nombre d’évaluations envoyées" ma:internalName="RatingCount" ma:readOnly="true">
      <xsd:simpleType>
        <xsd:restriction base="dms:Number"/>
      </xsd:simpleType>
    </xsd:element>
    <xsd:element name="RatedBy" ma:index="14" nillable="true" ma:displayName="Évalué par" ma:description="Des utilisateurs ont évalué l'élément."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5" nillable="true" ma:displayName="Évaluation des utilisateurs" ma:description="Évaluation des utilisateurs pour l'élément" ma:hidden="true" ma:internalName="Ratings">
      <xsd:simpleType>
        <xsd:restriction base="dms:Note"/>
      </xsd:simpleType>
    </xsd:element>
    <xsd:element name="LikesCount" ma:index="16" nillable="true" ma:displayName="Nombre de « J'aime »" ma:internalName="LikesCount">
      <xsd:simpleType>
        <xsd:restriction base="dms:Unknown"/>
      </xsd:simpleType>
    </xsd:element>
    <xsd:element name="LikedBy" ma:index="17" nillable="true" ma:displayName="Aimé par"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StartDate" ma:index="21"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22"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c5cdf2-8e19-4825-a3e2-40c4e764a613"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description="" ma:hidden="true" ma:list="{00fefeb8-f8a8-41d2-bc5b-d0ac8839ec31}" ma:internalName="TaxCatchAll" ma:showField="CatchAllData" ma:web="a3c5cdf2-8e19-4825-a3e2-40c4e764a613">
      <xsd:complexType>
        <xsd:complexContent>
          <xsd:extension base="dms:MultiChoiceLookup">
            <xsd:sequence>
              <xsd:element name="Value" type="dms:Lookup" maxOccurs="unbounded" minOccurs="0" nillable="true"/>
            </xsd:sequence>
          </xsd:extension>
        </xsd:complexContent>
      </xsd:complexType>
    </xsd:element>
    <xsd:element name="TaxKeywordTaxHTField" ma:index="20" nillable="true" ma:taxonomy="true" ma:internalName="TaxKeywordTaxHTField" ma:taxonomyFieldName="TaxKeyword" ma:displayName="Mots clés d’entreprise" ma:fieldId="{23f27201-bee3-471e-b2e7-b64fd8b7ca38}" ma:taxonomyMulti="true" ma:sspId="f6b5f850-50cb-46d6-8dd8-bdb5aeee437c"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2e32cd-1e34-4f28-84fc-9dc35b061f6a" elementFormDefault="qualified">
    <xsd:import namespace="http://schemas.microsoft.com/office/2006/documentManagement/types"/>
    <xsd:import namespace="http://schemas.microsoft.com/office/infopath/2007/PartnerControls"/>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ec6a6e2-9ef6-4a97-994b-ef2e4cbbecfe" elementFormDefault="qualified">
    <xsd:import namespace="http://schemas.microsoft.com/office/2006/documentManagement/types"/>
    <xsd:import namespace="http://schemas.microsoft.com/office/infopath/2007/PartnerControls"/>
    <xsd:element name="e9bc72ff999642aaaac8de07c71d2b70" ma:index="24" nillable="true" ma:taxonomy="true" ma:internalName="e9bc72ff999642aaaac8de07c71d2b70" ma:taxonomyFieldName="ROBIN" ma:displayName="ROBIN" ma:indexed="true" ma:fieldId="{e9bc72ff-9996-42aa-aac8-de07c71d2b70}" ma:sspId="f6b5f850-50cb-46d6-8dd8-bdb5aeee437c" ma:termSetId="8519d0aa-f887-4b22-82ec-06f9900e4831" ma:anchorId="00000000-0000-0000-0000-000000000000" ma:open="false" ma:isKeyword="false">
      <xsd:complexType>
        <xsd:sequence>
          <xsd:element ref="pc:Terms" minOccurs="0" maxOccurs="1"/>
        </xsd:sequence>
      </xsd:complexType>
    </xsd:element>
    <xsd:element name="md67475ef61046368e5c55855d1429e5" ma:index="26" ma:taxonomy="true" ma:internalName="md67475ef61046368e5c55855d1429e5" ma:taxonomyFieldName="Nature_x0020_du_x0020_document" ma:displayName="Nature du document" ma:indexed="true" ma:default="1;#Document|f926a2be-6740-4577-ba49-e4b230c74a1c" ma:fieldId="{6d67475e-f610-4636-8e5c-55855d1429e5}" ma:sspId="f6b5f850-50cb-46d6-8dd8-bdb5aeee437c" ma:termSetId="8dbe4afc-678c-4167-a296-bde03c53c5ce" ma:anchorId="00000000-0000-0000-0000-000000000000" ma:open="false" ma:isKeyword="false">
      <xsd:complexType>
        <xsd:sequence>
          <xsd:element ref="pc:Terms" minOccurs="0" maxOccurs="1"/>
        </xsd:sequence>
      </xsd:complexType>
    </xsd:element>
    <xsd:element name="a8d091c2584f4f4c900636ae515c9faa" ma:index="28" ma:taxonomy="true" ma:internalName="a8d091c2584f4f4c900636ae515c9faa" ma:taxonomyFieldName="Classification" ma:displayName="Classification" ma:indexed="true" ma:default="2;#10 - Interne|88571201-3d77-41d7-bf2a-abb247897d97" ma:fieldId="{a8d091c2-584f-4f4c-9006-36ae515c9faa}" ma:sspId="f6b5f850-50cb-46d6-8dd8-bdb5aeee437c" ma:termSetId="79a668a4-8950-49d8-972b-fe62befceb6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a3c5cdf2-8e19-4825-a3e2-40c4e764a613">
      <Terms xmlns="http://schemas.microsoft.com/office/infopath/2007/PartnerControls"/>
    </TaxKeywordTaxHTField>
    <PublishingExpirationDate xmlns="http://schemas.microsoft.com/sharepoint/v3" xsi:nil="true"/>
    <PublishingStartDate xmlns="http://schemas.microsoft.com/sharepoint/v3" xsi:nil="true"/>
    <TaxCatchAll xmlns="a3c5cdf2-8e19-4825-a3e2-40c4e764a613"/>
    <_dlc_DocId xmlns="a3c5cdf2-8e19-4825-a3e2-40c4e764a613" xsi:nil="true"/>
    <_dlc_DocIdUrl xmlns="a3c5cdf2-8e19-4825-a3e2-40c4e764a613">
      <Url xsi:nil="true"/>
      <Description xsi:nil="true"/>
    </_dlc_DocIdUrl>
    <LikesCount xmlns="http://schemas.microsoft.com/sharepoint/v3" xsi:nil="true"/>
    <e9bc72ff999642aaaac8de07c71d2b70 xmlns="0ec6a6e2-9ef6-4a97-994b-ef2e4cbbecfe">
      <Terms xmlns="http://schemas.microsoft.com/office/infopath/2007/PartnerControls"/>
    </e9bc72ff999642aaaac8de07c71d2b70>
    <Ratings xmlns="http://schemas.microsoft.com/sharepoint/v3" xsi:nil="true"/>
    <LikedBy xmlns="http://schemas.microsoft.com/sharepoint/v3">
      <UserInfo>
        <DisplayName/>
        <AccountId xsi:nil="true"/>
        <AccountType/>
      </UserInfo>
    </LikedBy>
    <md67475ef61046368e5c55855d1429e5 xmlns="0ec6a6e2-9ef6-4a97-994b-ef2e4cbbecfe">
      <Terms xmlns="http://schemas.microsoft.com/office/infopath/2007/PartnerControls"/>
    </md67475ef61046368e5c55855d1429e5>
    <a8d091c2584f4f4c900636ae515c9faa xmlns="0ec6a6e2-9ef6-4a97-994b-ef2e4cbbecfe">
      <Terms xmlns="http://schemas.microsoft.com/office/infopath/2007/PartnerControls"/>
    </a8d091c2584f4f4c900636ae515c9faa>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CF4173E7-05FF-4F5D-8174-D21E4A5B8BBB}">
  <ds:schemaRefs>
    <ds:schemaRef ds:uri="http://schemas.microsoft.com/sharepoint/v3/contenttype/forms"/>
  </ds:schemaRefs>
</ds:datastoreItem>
</file>

<file path=customXml/itemProps2.xml><?xml version="1.0" encoding="utf-8"?>
<ds:datastoreItem xmlns:ds="http://schemas.openxmlformats.org/officeDocument/2006/customXml" ds:itemID="{36202D9A-E65E-44FB-BFFF-5758FDC19B94}">
  <ds:schemaRefs>
    <ds:schemaRef ds:uri="http://schemas.microsoft.com/sharepoint/events"/>
  </ds:schemaRefs>
</ds:datastoreItem>
</file>

<file path=customXml/itemProps3.xml><?xml version="1.0" encoding="utf-8"?>
<ds:datastoreItem xmlns:ds="http://schemas.openxmlformats.org/officeDocument/2006/customXml" ds:itemID="{22BE3CE0-DCE3-463B-BF45-C7AB84B25A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3c5cdf2-8e19-4825-a3e2-40c4e764a613"/>
    <ds:schemaRef ds:uri="572e32cd-1e34-4f28-84fc-9dc35b061f6a"/>
    <ds:schemaRef ds:uri="0ec6a6e2-9ef6-4a97-994b-ef2e4cbbe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EE05020-F5E6-4460-9E15-E7EFEE1ADA3C}">
  <ds:schemaRefs>
    <ds:schemaRef ds:uri="http://purl.org/dc/elements/1.1/"/>
    <ds:schemaRef ds:uri="http://schemas.microsoft.com/office/infopath/2007/PartnerControls"/>
    <ds:schemaRef ds:uri="http://schemas.openxmlformats.org/package/2006/metadata/core-properties"/>
    <ds:schemaRef ds:uri="http://purl.org/dc/terms/"/>
    <ds:schemaRef ds:uri="http://www.w3.org/XML/1998/namespace"/>
    <ds:schemaRef ds:uri="http://schemas.microsoft.com/office/2006/documentManagement/types"/>
    <ds:schemaRef ds:uri="a3c5cdf2-8e19-4825-a3e2-40c4e764a613"/>
    <ds:schemaRef ds:uri="http://schemas.microsoft.com/office/2006/metadata/properties"/>
    <ds:schemaRef ds:uri="572e32cd-1e34-4f28-84fc-9dc35b061f6a"/>
    <ds:schemaRef ds:uri="0ec6a6e2-9ef6-4a97-994b-ef2e4cbbecfe"/>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Modele_presentation_avec_sigle_EI</Template>
  <TotalTime>5764</TotalTime>
  <Words>1347</Words>
  <Application>Microsoft Office PowerPoint</Application>
  <PresentationFormat>Personnalisé</PresentationFormat>
  <Paragraphs>306</Paragraphs>
  <Slides>32</Slides>
  <Notes>28</Notes>
  <HiddenSlides>1</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32</vt:i4>
      </vt:variant>
    </vt:vector>
  </HeadingPairs>
  <TitlesOfParts>
    <vt:vector size="41" baseType="lpstr">
      <vt:lpstr>Arial</vt:lpstr>
      <vt:lpstr>Calibri</vt:lpstr>
      <vt:lpstr>Consolas</vt:lpstr>
      <vt:lpstr>Segoe UI</vt:lpstr>
      <vt:lpstr>Segoe UI Light</vt:lpstr>
      <vt:lpstr>Webdings</vt:lpstr>
      <vt:lpstr>Wingdings</vt:lpstr>
      <vt:lpstr>Wingdings 3</vt:lpstr>
      <vt:lpstr>Thème Office</vt:lpstr>
      <vt:lpstr>Environnement de développement</vt:lpstr>
      <vt:lpstr>Pour bien commencer</vt:lpstr>
      <vt:lpstr>Structure d’une application</vt:lpstr>
      <vt:lpstr>Créer une application</vt:lpstr>
      <vt:lpstr>Les caractéristiques du projet</vt:lpstr>
      <vt:lpstr>L’organisation du code</vt:lpstr>
      <vt:lpstr>Des composants XAML, pour SPID</vt:lpstr>
      <vt:lpstr>Exécuter et débugger l’application</vt:lpstr>
      <vt:lpstr>Démarrer l’application</vt:lpstr>
      <vt:lpstr>Que s’est-il passé ?</vt:lpstr>
      <vt:lpstr>Que s’est-il passé ?</vt:lpstr>
      <vt:lpstr>Que s’est-il passé ?</vt:lpstr>
      <vt:lpstr>Que s’est-il passé ?</vt:lpstr>
      <vt:lpstr>Chuck à la rescousse</vt:lpstr>
      <vt:lpstr>Chuck à la rescousse</vt:lpstr>
      <vt:lpstr>S’orienter dans la configuration</vt:lpstr>
      <vt:lpstr>Synthèse du fonctionnement</vt:lpstr>
      <vt:lpstr>Synthèse du fonctionnement</vt:lpstr>
      <vt:lpstr>Et dans un navigateur ?</vt:lpstr>
      <vt:lpstr>Et dans un navigateur ?</vt:lpstr>
      <vt:lpstr>Utiliser la trace DevBooster</vt:lpstr>
      <vt:lpstr>HTTP 200</vt:lpstr>
      <vt:lpstr>Appeler l'application avec un navigateur pour analyser la requête</vt:lpstr>
      <vt:lpstr>Architecture technique et place de SinBAD</vt:lpstr>
      <vt:lpstr>Le CMS SinBAD</vt:lpstr>
      <vt:lpstr>Le CMS SinBAD</vt:lpstr>
      <vt:lpstr>Déclarer son application</vt:lpstr>
      <vt:lpstr>Déclarer une page</vt:lpstr>
      <vt:lpstr>Le menu</vt:lpstr>
      <vt:lpstr>Le CMS SinBAD</vt:lpstr>
      <vt:lpstr>Synthèse</vt:lpstr>
      <vt:lpstr>Synthèse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 PPT Euro-Information</dc:title>
  <dc:creator>KLOPFER Julien</dc:creator>
  <cp:keywords/>
  <cp:lastModifiedBy>LOOS Aymeric (PRESTA EXT)</cp:lastModifiedBy>
  <cp:revision>221</cp:revision>
  <dcterms:created xsi:type="dcterms:W3CDTF">2021-07-09T11:14:40Z</dcterms:created>
  <dcterms:modified xsi:type="dcterms:W3CDTF">2023-04-27T12:19:11Z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\\uf11-a01\ei_communication\00_STRATEGIE COMMUNICATION\Refonte Charte graphique\Modèle charte E-I 2021.pptx</vt:lpwstr>
  </property>
  <property fmtid="{D5CDD505-2E9C-101B-9397-08002B2CF9AE}" pid="3" name="ContentTypeId">
    <vt:lpwstr>0x0101002C86133FA7C9E1429AFC62D0152DEA38</vt:lpwstr>
  </property>
  <property fmtid="{D5CDD505-2E9C-101B-9397-08002B2CF9AE}" pid="4" name="_dlc_DocIdItemGuid">
    <vt:lpwstr>c053640a-c21e-4921-8e68-0ac9249fdbfb</vt:lpwstr>
  </property>
  <property fmtid="{D5CDD505-2E9C-101B-9397-08002B2CF9AE}" pid="5" name="TaxKeyword">
    <vt:lpwstr/>
  </property>
  <property fmtid="{D5CDD505-2E9C-101B-9397-08002B2CF9AE}" pid="6" name="ROBIN">
    <vt:lpwstr>1135;#DBCM|2796908b-8847-4ce8-88db-b52ac86b6694</vt:lpwstr>
  </property>
  <property fmtid="{D5CDD505-2E9C-101B-9397-08002B2CF9AE}" pid="7" name="Nature du document">
    <vt:lpwstr>1;#Document|f926a2be-6740-4577-ba49-e4b230c74a1c</vt:lpwstr>
  </property>
  <property fmtid="{D5CDD505-2E9C-101B-9397-08002B2CF9AE}" pid="8" name="Classification">
    <vt:lpwstr>2;#10 - Interne|88571201-3d77-41d7-bf2a-abb247897d97</vt:lpwstr>
  </property>
  <property fmtid="{D5CDD505-2E9C-101B-9397-08002B2CF9AE}" pid="9" name="Order">
    <vt:r8>17148000</vt:r8>
  </property>
  <property fmtid="{D5CDD505-2E9C-101B-9397-08002B2CF9AE}" pid="10" name="URL">
    <vt:lpwstr/>
  </property>
  <property fmtid="{D5CDD505-2E9C-101B-9397-08002B2CF9AE}" pid="11" name="xd_ProgID">
    <vt:lpwstr/>
  </property>
  <property fmtid="{D5CDD505-2E9C-101B-9397-08002B2CF9AE}" pid="12" name="DocumentSetDescription">
    <vt:lpwstr/>
  </property>
  <property fmtid="{D5CDD505-2E9C-101B-9397-08002B2CF9AE}" pid="13" name="TemplateUrl">
    <vt:lpwstr/>
  </property>
  <property fmtid="{D5CDD505-2E9C-101B-9397-08002B2CF9AE}" pid="14" name="_CopySource">
    <vt:lpwstr>https://moss-si.cm-cic.fr/Sites/D00002/Documentation/Documents/Y510/Formations/DEVWEBSPID/DevWebSpid - Partie 1 - Introduction et généralités.pptx</vt:lpwstr>
  </property>
</Properties>
</file>